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DB4124A-A462-4FE8-A25C-F4AE9FFD787F}">
  <a:tblStyle styleId="{EDB4124A-A462-4FE8-A25C-F4AE9FFD78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E66E2C7-E894-487E-B04E-7908B692493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0" Type="http://schemas.openxmlformats.org/officeDocument/2006/relationships/slide" Target="slides/slide12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UrA0kIqLy29x_WLdtEMO85Ns1dHRz5EXQq_fsKftFoA/edit?usp=sharing" TargetMode="Externa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u/0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yamwDZF8FvPCXLX2OdnlcHukND9to-PVbxi0cF2l6lU/edit?usp=sharing" TargetMode="Externa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lipulichen.github.io/jieba-js/weka/arff2csv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r3rNk9nacKGjr4f3GfTTmaL5Te2ouf4hi4JPUPeIAy4/edit?usp=sharing" TargetMode="External"/><Relationship Id="rId3" Type="http://schemas.openxmlformats.org/officeDocument/2006/relationships/hyperlink" Target="https://docs.google.com/spreadsheets/d/1XjWYotvHxL71fy_8ARaTuN3xqVyoXHVQ5EgsiIfKSFg/edit?usp=sharing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XjWYotvHxL71fy_8ARaTuN3xqVyoXHVQ5EgsiIfKSFg/edit?usp=sharing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XjWYotvHxL71fy_8ARaTuN3xqVyoXHVQ5EgsiIfKSFg/edit?usp=sharing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vernote.com/shard/s4/sh/fe10d5d4-b3d0-411a-aded-0fde3759e830/302bf48ac9823bc02809dadab52d0749" TargetMode="Externa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vXcXdzzlKc2MZzegvx749RZMfIJH9xNPBQG5cjPjQPQ/edit?usp=sharing" TargetMode="External"/><Relationship Id="rId3" Type="http://schemas.openxmlformats.org/officeDocument/2006/relationships/hyperlink" Target="https://docs.google.com/spreadsheets/d/1UrA0kIqLy29x_WLdtEMO85Ns1dHRz5EXQq_fsKftFoA/edit?usp=sharing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hape 24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Shape 24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7" name="Shape 24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Shape 24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" name="Shape 24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https://docs.google.com/spreadsheets/d/1UrA0kIqLy29x_WLdtEMO85Ns1dHRz5EXQq_fsKftFoA/edit?usp=sharing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8" name="Shape 24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hape 24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Shape 24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6" name="Shape 24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Shape 24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Shape 24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7" name="Shape 24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Shape 24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Shape 24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7" name="Shape 24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Shape 24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Shape 24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4" name="Shape 24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Shape 25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" name="Shape 25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4" name="Shape 25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Shape 25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Shape 25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8" name="Shape 25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Shape 25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Shape 25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https://pulipulichen.github.io/jieba-js/weka/arff2csv/</a:t>
            </a:r>
          </a:p>
        </p:txBody>
      </p:sp>
      <p:sp>
        <p:nvSpPr>
          <p:cNvPr id="2550" name="Shape 25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Shape 25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Shape 25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Google試算表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https://docs.google.com/spreadsheets/u/0/</a:t>
            </a:r>
            <a:r>
              <a:rPr lang="zh-TW"/>
              <a:t> </a:t>
            </a:r>
          </a:p>
        </p:txBody>
      </p:sp>
      <p:sp>
        <p:nvSpPr>
          <p:cNvPr id="2567" name="Shape 25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Shape 25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Shape 25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0" name="Shape 25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Shape 25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Shape 25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2" name="Shape 25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Shape 26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Shape 2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5" name="Shape 26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Shape 26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Shape 26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4" name="Shape 26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Shape 2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" name="Shape 2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4" name="Shape 26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Shape 26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Shape 26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https://docs.google.com/spreadsheets/d/17lRLWwXCVunUL8Zn3HSyjDUolnzQ6ExyNMuLWwyi6Js/edit?usp=sharing</a:t>
            </a:r>
          </a:p>
        </p:txBody>
      </p:sp>
      <p:sp>
        <p:nvSpPr>
          <p:cNvPr id="2632" name="Shape 26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Shape 26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Shape 26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2" name="Shape 26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Shape 26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Shape 26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2" name="Shape 26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Shape 26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" name="Shape 26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4" name="Shape 26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Shape 26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Shape 26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8" name="Shape 26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Shape 26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" name="Shape 26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https://docs.google.com/document/d/1yamwDZF8FvPCXLX2OdnlcHukND9to-PVbxi0cF2l6lU/edit?usp=sharing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Test mode:    10-fold cross-validation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Correctly Classified Instances          41               87.234  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0" name="Shape 270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Shape 27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Shape 27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8" name="Shape 27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Shape 27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Shape 27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7" name="Shape 27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Shape 27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Shape 27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2" name="Shape 27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Shape 27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Shape 27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5" name="Shape 27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https://www.evernote.com/shard/s4/nl/308055/7390965a-8f96-429d-9a1b-ee597fc4f3f7/</a:t>
            </a:r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evernote.com/Home.action#st=p&amp;x=%25E4%25BA%25BA%25E5%25B7%25A5%25E6%2599%25BA%25E6%2585%25A7%25E4%25B8%2580%25E6%2597%25A6%25E8%2584%25AB%25E9%259B%25A2%25E6%259D%259F%25E7%25B8%259B%25EF%25BC%258C%25E4%25BA%25BA%25E9%25A1%259E%25E5%25B0%2587%25E4%25B8%258D%25E5%258F%25AF%25E8%2583%25BD%25E8%2588%2587%25E4%25B9%258B%25E7%25AB%25B6%25E7%2588%25AD&amp;n=ee561e4c-82e8-4395-9930-b15f84cac9e4</a:t>
            </a:r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Shape 10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Shape 11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5" name="Shape 11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6" name="Shape 12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8" name="Shape 1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Shape 13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" name="Shape 13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" name="Shape 14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Shape 14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4" name="Shape 14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Shape 15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Shape 16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6" name="Shape 16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Shape 1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Shape 1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4" name="Shape 16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Shape 16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ARFF轉CSV 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https://pulipulichen.github.io/jieba-js/weka/arff2csv/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貝氏網路結構編輯器 https://pulipulichen.github.io/blog-pulipuli-info-data-2017/05/bayesnet-structure-editor/</a:t>
            </a:r>
          </a:p>
        </p:txBody>
      </p:sp>
      <p:sp>
        <p:nvSpPr>
          <p:cNvPr id="1648" name="Shape 16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Shape 16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8" name="Shape 16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Shape 16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7" name="Shape 16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Shape 16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3" name="Shape 16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Shape 16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Shape 16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3" name="Shape 16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Shape 17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Shape 17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學習單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https://docs.google.com/document/d/1r3rNk9nacKGjr4f3GfTTmaL5Te2ouf4hi4JPUPeIAy4/edit?usp=sharing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https://docs.google.com/spreadsheets/d/1XjWYotvHxL71fy_8ARaTuN3xqVyoXHVQ5EgsiIfKSFg/edit?usp=sharing</a:t>
            </a:r>
            <a:r>
              <a:rPr lang="zh-TW"/>
              <a:t> </a:t>
            </a:r>
          </a:p>
        </p:txBody>
      </p:sp>
      <p:sp>
        <p:nvSpPr>
          <p:cNvPr id="1703" name="Shape 17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Shape 17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https://docs.google.com/spreadsheets/d/1XjWYotvHxL71fy_8ARaTuN3xqVyoXHVQ5EgsiIfKSFg/edit?usp=sharing</a:t>
            </a:r>
            <a:r>
              <a:rPr lang="zh-TW"/>
              <a:t> </a:t>
            </a:r>
          </a:p>
        </p:txBody>
      </p:sp>
      <p:sp>
        <p:nvSpPr>
          <p:cNvPr id="1711" name="Shape 17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Shape 17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Shape 17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8" name="Shape 17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Shape 17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Shape 17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" name="Shape 17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Shape 17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1" name="Shape 17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Shape 17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7" name="Shape 17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Shape 17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Shape 17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5" name="Shape 17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weka.classifiers.bayes.BayesNet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Shape 18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2" name="Shape 18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Shape 18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6" name="Shape 18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0" name="Shape 18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Shape 18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Shape 18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7" name="Shape 18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Shape 18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" name="Shape 18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Shape 19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Shape 19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https://docs.google.com/spreadsheets/d/1XjWYotvHxL71fy_8ARaTuN3xqVyoXHVQ5EgsiIfKSFg/edit?usp=sharing</a:t>
            </a:r>
            <a:r>
              <a:rPr lang="zh-TW"/>
              <a:t> </a:t>
            </a:r>
          </a:p>
        </p:txBody>
      </p:sp>
      <p:sp>
        <p:nvSpPr>
          <p:cNvPr id="1925" name="Shape 19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Shape 19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3" name="Shape 19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Shape 19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5" name="Shape 19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Shape 19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7" name="Shape 19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Shape 19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2" name="Shape 19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Shape 19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5" name="Shape 19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" name="Shape 20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5" name="Shape 20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Shape 20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1" name="Shape 20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Shape 20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Shape 20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8" name="Shape 20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1" name="Shape 20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Shape 20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0" name="Shape 20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Shape 20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Shape 20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0" name="Shape 20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Shape 20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Shape 20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8" name="Shape 20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Shape 21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2" name="Shape 21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Shape 21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Shape 21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3" name="Shape 21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Shape 21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  病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有4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7" name="Shape 21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Shape 21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   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有4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3" name="Shape 21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Shape 21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   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有4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2" name="Shape 21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Shape 22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Shape 22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   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有4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2" name="Shape 22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Shape 22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Shape 22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   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有4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3" name="Shape 22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Shape 22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Shape 22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4" name="Shape 22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https://www.evernote.com/shard/s4/sh/fe10d5d4-b3d0-411a-aded-0fde3759e830/302bf48ac9823bc02809dadab52d0749</a:t>
            </a:r>
            <a:r>
              <a:rPr lang="zh-TW"/>
              <a:t> </a:t>
            </a:r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Shape 22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Shape 22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7" name="Shape 22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Shape 2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5" name="Shape 22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Shape 23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Shape 23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8" name="Shape 23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Shape 23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Shape 23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8" name="Shape 23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Shape 23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Shape 23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https://docs.google.com/document/d/1vXcXdzzlKc2MZzegvx749RZMfIJH9xNPBQG5cjPjQPQ/edit?usp=sharing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資料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https://docs.google.com/spreadsheets/d/1UrA0kIqLy29x_WLdtEMO85Ns1dHRz5EXQq_fsKftFoA/edit?usp=sharing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8" name="Shape 2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Shape 23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Shape 23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https://docs.google.com/spreadsheets/d/1UrA0kIqLy29x_WLdtEMO85Ns1dHRz5EXQq_fsKftFoA/edit?usp=sharing</a:t>
            </a:r>
          </a:p>
        </p:txBody>
      </p:sp>
      <p:sp>
        <p:nvSpPr>
          <p:cNvPr id="2336" name="Shape 23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Shape 23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Shape 23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2" name="Shape 23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Shape 23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Shape 23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5" name="Shape 23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Shape 23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Shape 23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3" name="Shape 23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Shape 24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Shape 24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4" name="Shape 24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5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9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9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0.gif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3" name="Shape 2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3" name="Shape 2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9" name="Shape 2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Shape 26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2" name="Shape 2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Shape 26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Shape 270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1" name="Shape 2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Shape 27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78" name="Shape 2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3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9" name="Shape 32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35" name="Shape 33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8" name="Shape 33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1" name="Shape 34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45" name="Shape 34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50" name="Shape 35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4" name="Shape 35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6" name="Shape 3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3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9.png"/><Relationship Id="rId4" Type="http://schemas.openxmlformats.org/officeDocument/2006/relationships/image" Target="../media/image108.png"/><Relationship Id="rId5" Type="http://schemas.openxmlformats.org/officeDocument/2006/relationships/image" Target="../media/image10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9.png"/><Relationship Id="rId4" Type="http://schemas.openxmlformats.org/officeDocument/2006/relationships/image" Target="../media/image108.png"/><Relationship Id="rId5" Type="http://schemas.openxmlformats.org/officeDocument/2006/relationships/image" Target="../media/image107.png"/><Relationship Id="rId6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9.png"/><Relationship Id="rId4" Type="http://schemas.openxmlformats.org/officeDocument/2006/relationships/image" Target="../media/image107.png"/><Relationship Id="rId5" Type="http://schemas.openxmlformats.org/officeDocument/2006/relationships/image" Target="../media/image10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9.png"/><Relationship Id="rId4" Type="http://schemas.openxmlformats.org/officeDocument/2006/relationships/image" Target="../media/image107.png"/><Relationship Id="rId5" Type="http://schemas.openxmlformats.org/officeDocument/2006/relationships/image" Target="../media/image11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9.png"/><Relationship Id="rId4" Type="http://schemas.openxmlformats.org/officeDocument/2006/relationships/image" Target="../media/image6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3.png"/><Relationship Id="rId4" Type="http://schemas.openxmlformats.org/officeDocument/2006/relationships/image" Target="../media/image69.png"/><Relationship Id="rId5" Type="http://schemas.openxmlformats.org/officeDocument/2006/relationships/image" Target="../media/image116.png"/><Relationship Id="rId6" Type="http://schemas.openxmlformats.org/officeDocument/2006/relationships/image" Target="../media/image12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114.png"/><Relationship Id="rId6" Type="http://schemas.openxmlformats.org/officeDocument/2006/relationships/image" Target="../media/image1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7.png"/><Relationship Id="rId4" Type="http://schemas.openxmlformats.org/officeDocument/2006/relationships/image" Target="../media/image1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jpg"/><Relationship Id="rId4" Type="http://schemas.openxmlformats.org/officeDocument/2006/relationships/image" Target="../media/image4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Relationship Id="rId6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5" Type="http://schemas.openxmlformats.org/officeDocument/2006/relationships/image" Target="../media/image65.png"/><Relationship Id="rId6" Type="http://schemas.openxmlformats.org/officeDocument/2006/relationships/image" Target="../media/image83.png"/><Relationship Id="rId7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image" Target="../media/image69.png"/><Relationship Id="rId5" Type="http://schemas.openxmlformats.org/officeDocument/2006/relationships/image" Target="../media/image7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9.png"/><Relationship Id="rId4" Type="http://schemas.openxmlformats.org/officeDocument/2006/relationships/image" Target="../media/image95.png"/><Relationship Id="rId5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Relationship Id="rId5" Type="http://schemas.openxmlformats.org/officeDocument/2006/relationships/image" Target="../media/image8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Relationship Id="rId4" Type="http://schemas.openxmlformats.org/officeDocument/2006/relationships/image" Target="../media/image87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Relationship Id="rId4" Type="http://schemas.openxmlformats.org/officeDocument/2006/relationships/image" Target="../media/image69.png"/><Relationship Id="rId5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Relationship Id="rId4" Type="http://schemas.openxmlformats.org/officeDocument/2006/relationships/image" Target="../media/image8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Relationship Id="rId4" Type="http://schemas.openxmlformats.org/officeDocument/2006/relationships/image" Target="../media/image9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Relationship Id="rId4" Type="http://schemas.openxmlformats.org/officeDocument/2006/relationships/image" Target="../media/image9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Relationship Id="rId6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7.png"/><Relationship Id="rId4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Relationship Id="rId4" Type="http://schemas.openxmlformats.org/officeDocument/2006/relationships/image" Target="../media/image9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2.png"/><Relationship Id="rId4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5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9.png"/><Relationship Id="rId4" Type="http://schemas.openxmlformats.org/officeDocument/2006/relationships/image" Target="../media/image6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9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Relationship Id="rId9" Type="http://schemas.openxmlformats.org/officeDocument/2006/relationships/image" Target="../media/image124.png"/><Relationship Id="rId5" Type="http://schemas.openxmlformats.org/officeDocument/2006/relationships/image" Target="../media/image65.png"/><Relationship Id="rId6" Type="http://schemas.openxmlformats.org/officeDocument/2006/relationships/image" Target="../media/image83.png"/><Relationship Id="rId7" Type="http://schemas.openxmlformats.org/officeDocument/2006/relationships/image" Target="../media/image77.png"/><Relationship Id="rId8" Type="http://schemas.openxmlformats.org/officeDocument/2006/relationships/image" Target="../media/image10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Relationship Id="rId5" Type="http://schemas.openxmlformats.org/officeDocument/2006/relationships/image" Target="../media/image100.png"/><Relationship Id="rId6" Type="http://schemas.openxmlformats.org/officeDocument/2006/relationships/image" Target="../media/image1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6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3" name="Shape 36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分類與預測：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貝氏網路</a:t>
            </a:r>
          </a:p>
        </p:txBody>
      </p:sp>
      <p:sp>
        <p:nvSpPr>
          <p:cNvPr id="364" name="Shape 364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預測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65" name="Shape 365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366" name="Shape 366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貝氏網路</a:t>
            </a:r>
          </a:p>
        </p:txBody>
      </p:sp>
      <p:sp>
        <p:nvSpPr>
          <p:cNvPr id="367" name="Shape 36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W14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63" name="Shape 46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圖片來源：https://goo.gl/avkwDb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00" y="462550"/>
            <a:ext cx="6789437" cy="4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7463">
            <a:off x="3285375" y="2872950"/>
            <a:ext cx="2702451" cy="15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3297000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4529025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>
            <p:ph type="title"/>
          </p:nvPr>
        </p:nvSpPr>
        <p:spPr>
          <a:xfrm>
            <a:off x="476250" y="48735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請問籃子裡面那種水果</a:t>
            </a:r>
            <a:r>
              <a:rPr lang="zh-TW"/>
              <a:t>比例最高</a:t>
            </a:r>
            <a:r>
              <a:rPr lang="zh-TW"/>
              <a:t>？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蘋果：⅔ = 66.7%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Shape 24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20" name="Shape 24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1" name="Shape 2421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你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可以接受這個正確率嗎？</a:t>
            </a:r>
          </a:p>
        </p:txBody>
      </p: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2422" name="Shape 2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72" y="1998000"/>
            <a:ext cx="257789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Shape 2423"/>
          <p:cNvSpPr/>
          <p:nvPr/>
        </p:nvSpPr>
        <p:spPr>
          <a:xfrm>
            <a:off x="4171500" y="4534375"/>
            <a:ext cx="2940600" cy="1032900"/>
          </a:xfrm>
          <a:prstGeom prst="wedgeRoundRectCallout">
            <a:avLst>
              <a:gd fmla="val -65792" name="adj1"/>
              <a:gd fmla="val -263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我要有可能會有錯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的心理準備...</a:t>
            </a:r>
          </a:p>
        </p:txBody>
      </p:sp>
      <p:sp>
        <p:nvSpPr>
          <p:cNvPr id="2424" name="Shape 2424"/>
          <p:cNvSpPr txBox="1"/>
          <p:nvPr/>
        </p:nvSpPr>
        <p:spPr>
          <a:xfrm>
            <a:off x="3172025" y="3019200"/>
            <a:ext cx="5352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</a:rPr>
              <a:t>正確率</a:t>
            </a:r>
            <a:r>
              <a:rPr lang="zh-TW" sz="2800"/>
              <a:t>50</a:t>
            </a:r>
            <a:r>
              <a:rPr lang="zh-TW" sz="2800">
                <a:solidFill>
                  <a:srgbClr val="000000"/>
                </a:solidFill>
              </a:rPr>
              <a:t>%的意思是…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rgbClr val="000000"/>
                </a:solidFill>
              </a:rPr>
              <a:t>預測</a:t>
            </a:r>
            <a:r>
              <a:rPr b="1" lang="zh-TW" sz="3200"/>
              <a:t>2</a:t>
            </a:r>
            <a:r>
              <a:rPr b="1" lang="zh-TW" sz="3200">
                <a:solidFill>
                  <a:srgbClr val="000000"/>
                </a:solidFill>
              </a:rPr>
              <a:t>個</a:t>
            </a:r>
            <a:r>
              <a:rPr b="1" lang="zh-TW" sz="3200"/>
              <a:t>案例中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/>
              <a:t>就</a:t>
            </a:r>
            <a:r>
              <a:rPr b="1" lang="zh-TW" sz="3200">
                <a:solidFill>
                  <a:srgbClr val="000000"/>
                </a:solidFill>
              </a:rPr>
              <a:t>可能會錯1個！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Shape 2430"/>
          <p:cNvSpPr txBox="1"/>
          <p:nvPr>
            <p:ph idx="1" type="body"/>
          </p:nvPr>
        </p:nvSpPr>
        <p:spPr>
          <a:xfrm>
            <a:off x="3937250" y="1478275"/>
            <a:ext cx="48828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載入測試集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設定輸出預測選項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開始預測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儲存預測結果:</a:t>
            </a:r>
            <a:r>
              <a:rPr lang="zh-TW" u="sng"/>
              <a:t>結果檔.txt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將預測結果轉換為CSV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 u="sng"/>
              <a:t>結果檔</a:t>
            </a:r>
            <a:r>
              <a:rPr lang="zh-TW" u="sng">
                <a:solidFill>
                  <a:schemeClr val="dk1"/>
                </a:solidFill>
              </a:rPr>
              <a:t>.csv</a:t>
            </a:r>
            <a:r>
              <a:rPr lang="zh-TW"/>
              <a:t>上傳到Google試算表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12"/>
            </a:pPr>
            <a:r>
              <a:rPr lang="zh-TW"/>
              <a:t>解讀</a:t>
            </a:r>
            <a:r>
              <a:rPr lang="zh-TW" u="sng"/>
              <a:t>結果檔</a:t>
            </a:r>
            <a:r>
              <a:rPr lang="zh-TW" u="sng">
                <a:solidFill>
                  <a:schemeClr val="dk1"/>
                </a:solidFill>
              </a:rPr>
              <a:t>.csv</a:t>
            </a:r>
          </a:p>
        </p:txBody>
      </p:sp>
      <p:sp>
        <p:nvSpPr>
          <p:cNvPr id="2431" name="Shape 24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32" name="Shape 243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W14-b. 預測</a:t>
            </a:r>
            <a:r>
              <a:rPr lang="zh-TW">
                <a:solidFill>
                  <a:schemeClr val="dk1"/>
                </a:solidFill>
              </a:rPr>
              <a:t>測試集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(2/2)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Shape 24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評估選項，選擇</a:t>
            </a:r>
            <a:br>
              <a:rPr lang="zh-TW"/>
            </a:br>
            <a:r>
              <a:rPr lang="zh-TW"/>
              <a:t>Supplied test set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點選「Set...」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點選「Open file」</a:t>
            </a:r>
            <a:br>
              <a:rPr lang="zh-TW"/>
            </a:br>
            <a:r>
              <a:rPr lang="zh-TW"/>
              <a:t>選擇「測試集」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關閉「Close」</a:t>
            </a:r>
          </a:p>
        </p:txBody>
      </p:sp>
      <p:sp>
        <p:nvSpPr>
          <p:cNvPr id="2439" name="Shape 24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12. </a:t>
            </a:r>
            <a:r>
              <a:rPr lang="zh-TW"/>
              <a:t>載入測試集</a:t>
            </a:r>
          </a:p>
        </p:txBody>
      </p:sp>
      <p:sp>
        <p:nvSpPr>
          <p:cNvPr id="2440" name="Shape 24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41" name="Shape 244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442" name="Shape 2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Shape 2443"/>
          <p:cNvPicPr preferRelativeResize="0"/>
          <p:nvPr/>
        </p:nvPicPr>
        <p:blipFill rotWithShape="1">
          <a:blip r:embed="rId4">
            <a:alphaModFix/>
          </a:blip>
          <a:srcRect b="36216" l="0" r="44821" t="0"/>
          <a:stretch/>
        </p:blipFill>
        <p:spPr>
          <a:xfrm>
            <a:off x="4266550" y="1643875"/>
            <a:ext cx="4422624" cy="38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Shape 2444"/>
          <p:cNvSpPr/>
          <p:nvPr/>
        </p:nvSpPr>
        <p:spPr>
          <a:xfrm>
            <a:off x="4373950" y="3465649"/>
            <a:ext cx="4188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45" name="Shape 2445"/>
          <p:cNvSpPr/>
          <p:nvPr/>
        </p:nvSpPr>
        <p:spPr>
          <a:xfrm>
            <a:off x="5700250" y="3411750"/>
            <a:ext cx="838200" cy="41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2446" name="Shape 24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000" y="4750925"/>
            <a:ext cx="2771775" cy="18478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47" name="Shape 2447"/>
          <p:cNvSpPr/>
          <p:nvPr/>
        </p:nvSpPr>
        <p:spPr>
          <a:xfrm>
            <a:off x="5732600" y="5438925"/>
            <a:ext cx="9147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48" name="Shape 2448"/>
          <p:cNvSpPr/>
          <p:nvPr/>
        </p:nvSpPr>
        <p:spPr>
          <a:xfrm>
            <a:off x="7671750" y="6150600"/>
            <a:ext cx="6360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49" name="Shape 2449"/>
          <p:cNvSpPr/>
          <p:nvPr/>
        </p:nvSpPr>
        <p:spPr>
          <a:xfrm>
            <a:off x="3748375" y="3331651"/>
            <a:ext cx="464700" cy="458700"/>
          </a:xfrm>
          <a:prstGeom prst="wedgeEllipseCallout">
            <a:avLst>
              <a:gd fmla="val 91193" name="adj1"/>
              <a:gd fmla="val 74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50" name="Shape 2450"/>
          <p:cNvSpPr/>
          <p:nvPr/>
        </p:nvSpPr>
        <p:spPr>
          <a:xfrm>
            <a:off x="5797150" y="2824826"/>
            <a:ext cx="464700" cy="458700"/>
          </a:xfrm>
          <a:prstGeom prst="wedgeEllipseCallout">
            <a:avLst>
              <a:gd fmla="val 26221" name="adj1"/>
              <a:gd fmla="val 8735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51" name="Shape 2451"/>
          <p:cNvSpPr/>
          <p:nvPr/>
        </p:nvSpPr>
        <p:spPr>
          <a:xfrm>
            <a:off x="5235550" y="5067701"/>
            <a:ext cx="464700" cy="458700"/>
          </a:xfrm>
          <a:prstGeom prst="wedgeEllipseCallout">
            <a:avLst>
              <a:gd fmla="val 70502" name="adj1"/>
              <a:gd fmla="val 544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452" name="Shape 2452"/>
          <p:cNvSpPr/>
          <p:nvPr/>
        </p:nvSpPr>
        <p:spPr>
          <a:xfrm>
            <a:off x="7843050" y="5478126"/>
            <a:ext cx="464700" cy="458700"/>
          </a:xfrm>
          <a:prstGeom prst="wedgeEllipseCallout">
            <a:avLst>
              <a:gd fmla="val 3637" name="adj1"/>
              <a:gd fmla="val 11306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453" name="Shape 2453"/>
          <p:cNvSpPr/>
          <p:nvPr/>
        </p:nvSpPr>
        <p:spPr>
          <a:xfrm flipH="1" rot="5400000">
            <a:off x="5728750" y="4098723"/>
            <a:ext cx="7812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Shape 24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13. </a:t>
            </a:r>
            <a:r>
              <a:rPr lang="zh-TW"/>
              <a:t>設定輸出預測選項 (1/3)</a:t>
            </a:r>
          </a:p>
        </p:txBody>
      </p:sp>
      <p:sp>
        <p:nvSpPr>
          <p:cNvPr id="2460" name="Shape 246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1" name="Shape 24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62" name="Shape 246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463" name="Shape 2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Shape 2464"/>
          <p:cNvPicPr preferRelativeResize="0"/>
          <p:nvPr/>
        </p:nvPicPr>
        <p:blipFill rotWithShape="1">
          <a:blip r:embed="rId4">
            <a:alphaModFix/>
          </a:blip>
          <a:srcRect b="36216" l="0" r="54590" t="0"/>
          <a:stretch/>
        </p:blipFill>
        <p:spPr>
          <a:xfrm>
            <a:off x="533400" y="1791150"/>
            <a:ext cx="3639624" cy="383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Shape 24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466" name="Shape 24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050" y="4730150"/>
            <a:ext cx="2847975" cy="1905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67" name="Shape 2467"/>
          <p:cNvSpPr/>
          <p:nvPr/>
        </p:nvSpPr>
        <p:spPr>
          <a:xfrm>
            <a:off x="713225" y="4474950"/>
            <a:ext cx="20904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68" name="Shape 2468"/>
          <p:cNvSpPr/>
          <p:nvPr/>
        </p:nvSpPr>
        <p:spPr>
          <a:xfrm>
            <a:off x="5534600" y="4011275"/>
            <a:ext cx="8382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69" name="Shape 2469"/>
          <p:cNvSpPr/>
          <p:nvPr/>
        </p:nvSpPr>
        <p:spPr>
          <a:xfrm flipH="1" rot="-899705">
            <a:off x="2945925" y="4265851"/>
            <a:ext cx="1460948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0" name="Shape 2470"/>
          <p:cNvSpPr/>
          <p:nvPr/>
        </p:nvSpPr>
        <p:spPr>
          <a:xfrm>
            <a:off x="6148398" y="5668750"/>
            <a:ext cx="6771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71" name="Shape 2471"/>
          <p:cNvSpPr/>
          <p:nvPr/>
        </p:nvSpPr>
        <p:spPr>
          <a:xfrm>
            <a:off x="1872125" y="38492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72" name="Shape 2472"/>
          <p:cNvSpPr/>
          <p:nvPr/>
        </p:nvSpPr>
        <p:spPr>
          <a:xfrm>
            <a:off x="5818700" y="33905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73" name="Shape 2473"/>
          <p:cNvSpPr/>
          <p:nvPr/>
        </p:nvSpPr>
        <p:spPr>
          <a:xfrm>
            <a:off x="5354000" y="5625401"/>
            <a:ext cx="464700" cy="458700"/>
          </a:xfrm>
          <a:prstGeom prst="wedgeEllipseCallout">
            <a:avLst>
              <a:gd fmla="val 108898" name="adj1"/>
              <a:gd fmla="val -163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13. 設定輸出預測選項 (2/3)</a:t>
            </a:r>
          </a:p>
        </p:txBody>
      </p:sp>
      <p:sp>
        <p:nvSpPr>
          <p:cNvPr id="2480" name="Shape 248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1" name="Shape 24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82" name="Shape 24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483" name="Shape 2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Shape 2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485" name="Shape 24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1050" y="4730150"/>
            <a:ext cx="2847975" cy="1905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486" name="Shape 2486"/>
          <p:cNvSpPr/>
          <p:nvPr/>
        </p:nvSpPr>
        <p:spPr>
          <a:xfrm>
            <a:off x="5534600" y="4011275"/>
            <a:ext cx="8382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87" name="Shape 2487"/>
          <p:cNvSpPr/>
          <p:nvPr/>
        </p:nvSpPr>
        <p:spPr>
          <a:xfrm>
            <a:off x="6148398" y="5668750"/>
            <a:ext cx="6771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88" name="Shape 2488"/>
          <p:cNvSpPr/>
          <p:nvPr/>
        </p:nvSpPr>
        <p:spPr>
          <a:xfrm>
            <a:off x="5818700" y="33905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89" name="Shape 2489"/>
          <p:cNvSpPr/>
          <p:nvPr/>
        </p:nvSpPr>
        <p:spPr>
          <a:xfrm>
            <a:off x="5354000" y="5625401"/>
            <a:ext cx="464700" cy="458700"/>
          </a:xfrm>
          <a:prstGeom prst="wedgeEllipseCallout">
            <a:avLst>
              <a:gd fmla="val 108898" name="adj1"/>
              <a:gd fmla="val -163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490" name="Shape 249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 startAt="2"/>
            </a:pPr>
            <a:r>
              <a:rPr lang="zh-TW"/>
              <a:t>輸出預測選項</a:t>
            </a:r>
            <a:br>
              <a:rPr lang="zh-TW"/>
            </a:br>
            <a:r>
              <a:rPr lang="zh-TW"/>
              <a:t>Output predictions</a:t>
            </a:r>
            <a:br>
              <a:rPr lang="zh-TW"/>
            </a:br>
            <a:r>
              <a:rPr lang="zh-TW"/>
              <a:t>按下「Choose」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 startAt="2"/>
            </a:pPr>
            <a:r>
              <a:rPr lang="zh-TW"/>
              <a:t>選擇「CSV」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Shape 24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13. 設定輸出</a:t>
            </a:r>
            <a:r>
              <a:rPr lang="zh-TW"/>
              <a:t>預測</a:t>
            </a:r>
            <a:r>
              <a:rPr lang="zh-TW"/>
              <a:t>選項 (3/3)</a:t>
            </a:r>
          </a:p>
        </p:txBody>
      </p:sp>
      <p:sp>
        <p:nvSpPr>
          <p:cNvPr id="2497" name="Shape 249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8" name="Shape 24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99" name="Shape 24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500" name="Shape 2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Shape 2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02" name="Shape 2502"/>
          <p:cNvSpPr/>
          <p:nvPr/>
        </p:nvSpPr>
        <p:spPr>
          <a:xfrm>
            <a:off x="6283400" y="4011275"/>
            <a:ext cx="3735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03" name="Shape 2503"/>
          <p:cNvSpPr/>
          <p:nvPr/>
        </p:nvSpPr>
        <p:spPr>
          <a:xfrm>
            <a:off x="5919875" y="3313475"/>
            <a:ext cx="28683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4. 點粗體「CSV」</a:t>
            </a:r>
          </a:p>
        </p:txBody>
      </p:sp>
      <p:pic>
        <p:nvPicPr>
          <p:cNvPr id="2504" name="Shape 25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25" y="2119400"/>
            <a:ext cx="4581525" cy="4171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05" name="Shape 2505"/>
          <p:cNvSpPr/>
          <p:nvPr/>
        </p:nvSpPr>
        <p:spPr>
          <a:xfrm>
            <a:off x="341950" y="4345550"/>
            <a:ext cx="43635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06" name="Shape 2506"/>
          <p:cNvSpPr/>
          <p:nvPr/>
        </p:nvSpPr>
        <p:spPr>
          <a:xfrm>
            <a:off x="2657825" y="5311076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2507" name="Shape 2507"/>
          <p:cNvSpPr/>
          <p:nvPr/>
        </p:nvSpPr>
        <p:spPr>
          <a:xfrm>
            <a:off x="6938675" y="560220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2508" name="Shape 2508"/>
          <p:cNvSpPr/>
          <p:nvPr/>
        </p:nvSpPr>
        <p:spPr>
          <a:xfrm flipH="1">
            <a:off x="3679137" y="5769774"/>
            <a:ext cx="14610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9" name="Shape 2509"/>
          <p:cNvSpPr/>
          <p:nvPr/>
        </p:nvSpPr>
        <p:spPr>
          <a:xfrm>
            <a:off x="4658273" y="3942875"/>
            <a:ext cx="14610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0" name="Shape 2510"/>
          <p:cNvSpPr/>
          <p:nvPr/>
        </p:nvSpPr>
        <p:spPr>
          <a:xfrm>
            <a:off x="1499175" y="3278050"/>
            <a:ext cx="2868300" cy="9174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5</a:t>
            </a:r>
            <a:r>
              <a:rPr b="1" lang="zh-TW" sz="2400">
                <a:solidFill>
                  <a:srgbClr val="FFFFFF"/>
                </a:solidFill>
              </a:rPr>
              <a:t>. </a:t>
            </a:r>
            <a:r>
              <a:rPr b="1" lang="zh-TW" sz="2400">
                <a:solidFill>
                  <a:srgbClr val="FFFFFF"/>
                </a:solidFill>
              </a:rPr>
              <a:t>輸出機率分佈: True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Shape 251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14. </a:t>
            </a:r>
            <a:r>
              <a:rPr lang="zh-TW"/>
              <a:t>開始預測</a:t>
            </a:r>
          </a:p>
        </p:txBody>
      </p:sp>
      <p:sp>
        <p:nvSpPr>
          <p:cNvPr id="2517" name="Shape 25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18" name="Shape 251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9" name="Shape 2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0" name="Shape 2520"/>
          <p:cNvSpPr/>
          <p:nvPr/>
        </p:nvSpPr>
        <p:spPr>
          <a:xfrm>
            <a:off x="858425" y="4559575"/>
            <a:ext cx="1158000" cy="3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21" name="Shape 2521"/>
          <p:cNvSpPr/>
          <p:nvPr/>
        </p:nvSpPr>
        <p:spPr>
          <a:xfrm flipH="1" rot="5400000">
            <a:off x="912871" y="3712287"/>
            <a:ext cx="10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2" name="Shape 2522"/>
          <p:cNvSpPr/>
          <p:nvPr/>
        </p:nvSpPr>
        <p:spPr>
          <a:xfrm>
            <a:off x="3226325" y="3481275"/>
            <a:ext cx="3017100" cy="98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23" name="Shape 2523"/>
          <p:cNvSpPr/>
          <p:nvPr/>
        </p:nvSpPr>
        <p:spPr>
          <a:xfrm>
            <a:off x="6150150" y="2524650"/>
            <a:ext cx="1926300" cy="763500"/>
          </a:xfrm>
          <a:prstGeom prst="wedgeRoundRectCallout">
            <a:avLst>
              <a:gd fmla="val -54677" name="adj1"/>
              <a:gd fmla="val 853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預測結果</a:t>
            </a:r>
          </a:p>
        </p:txBody>
      </p:sp>
      <p:pic>
        <p:nvPicPr>
          <p:cNvPr descr="weka logo.png" id="2524" name="Shape 2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0" name="Shape 2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300600"/>
            <a:ext cx="4429125" cy="33051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31" name="Shape 25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15. </a:t>
            </a:r>
            <a:r>
              <a:rPr lang="zh-TW"/>
              <a:t>儲存預測結果</a:t>
            </a:r>
          </a:p>
        </p:txBody>
      </p:sp>
      <p:sp>
        <p:nvSpPr>
          <p:cNvPr id="2532" name="Shape 2532"/>
          <p:cNvSpPr txBox="1"/>
          <p:nvPr>
            <p:ph idx="1" type="body"/>
          </p:nvPr>
        </p:nvSpPr>
        <p:spPr>
          <a:xfrm>
            <a:off x="533400" y="4278225"/>
            <a:ext cx="4019400" cy="222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在Result list執行結果上按右鍵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儲存輸出結果</a:t>
            </a:r>
            <a:br>
              <a:rPr lang="zh-TW"/>
            </a:br>
            <a:r>
              <a:rPr lang="zh-TW"/>
              <a:t>Save result buffer</a:t>
            </a:r>
          </a:p>
        </p:txBody>
      </p:sp>
      <p:sp>
        <p:nvSpPr>
          <p:cNvPr id="2533" name="Shape 2533"/>
          <p:cNvSpPr txBox="1"/>
          <p:nvPr>
            <p:ph idx="2" type="body"/>
          </p:nvPr>
        </p:nvSpPr>
        <p:spPr>
          <a:xfrm>
            <a:off x="4705350" y="4787650"/>
            <a:ext cx="4019400" cy="141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 startAt="3"/>
            </a:pPr>
            <a:r>
              <a:rPr lang="zh-TW"/>
              <a:t>選擇資料夾，輸入檔案名稱「結果檔.txt」</a:t>
            </a:r>
          </a:p>
          <a:p>
            <a:pPr indent="-228600" lvl="0" marL="457200" rtl="0">
              <a:spcBef>
                <a:spcPts val="0"/>
              </a:spcBef>
              <a:buAutoNum type="arabicPeriod" startAt="3"/>
            </a:pPr>
            <a:r>
              <a:rPr lang="zh-TW"/>
              <a:t>儲存：Save</a:t>
            </a:r>
          </a:p>
        </p:txBody>
      </p:sp>
      <p:sp>
        <p:nvSpPr>
          <p:cNvPr id="2534" name="Shape 25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35" name="Shape 25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536" name="Shape 25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Shape 25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791150"/>
            <a:ext cx="457200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8" name="Shape 2538"/>
          <p:cNvSpPr/>
          <p:nvPr/>
        </p:nvSpPr>
        <p:spPr>
          <a:xfrm>
            <a:off x="1759175" y="3512900"/>
            <a:ext cx="11913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39" name="Shape 2539"/>
          <p:cNvSpPr/>
          <p:nvPr/>
        </p:nvSpPr>
        <p:spPr>
          <a:xfrm>
            <a:off x="5339150" y="3431650"/>
            <a:ext cx="11913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40" name="Shape 2540"/>
          <p:cNvSpPr/>
          <p:nvPr/>
        </p:nvSpPr>
        <p:spPr>
          <a:xfrm>
            <a:off x="1813200" y="2601476"/>
            <a:ext cx="464700" cy="458700"/>
          </a:xfrm>
          <a:prstGeom prst="wedgeEllipseCallout">
            <a:avLst>
              <a:gd fmla="val -99085" name="adj1"/>
              <a:gd fmla="val 786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541" name="Shape 2541"/>
          <p:cNvSpPr/>
          <p:nvPr/>
        </p:nvSpPr>
        <p:spPr>
          <a:xfrm>
            <a:off x="3053250" y="3060176"/>
            <a:ext cx="464700" cy="458700"/>
          </a:xfrm>
          <a:prstGeom prst="wedgeEllipseCallout">
            <a:avLst>
              <a:gd fmla="val -99085" name="adj1"/>
              <a:gd fmla="val 774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542" name="Shape 2542"/>
          <p:cNvSpPr/>
          <p:nvPr/>
        </p:nvSpPr>
        <p:spPr>
          <a:xfrm>
            <a:off x="6644000" y="2972951"/>
            <a:ext cx="464700" cy="458700"/>
          </a:xfrm>
          <a:prstGeom prst="wedgeEllipseCallout">
            <a:avLst>
              <a:gd fmla="val -99085" name="adj1"/>
              <a:gd fmla="val 774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543" name="Shape 2543"/>
          <p:cNvSpPr/>
          <p:nvPr/>
        </p:nvSpPr>
        <p:spPr>
          <a:xfrm>
            <a:off x="7539000" y="3431651"/>
            <a:ext cx="464700" cy="458700"/>
          </a:xfrm>
          <a:prstGeom prst="wedgeEllipseCallout">
            <a:avLst>
              <a:gd fmla="val 3013" name="adj1"/>
              <a:gd fmla="val 117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544" name="Shape 2544"/>
          <p:cNvSpPr/>
          <p:nvPr/>
        </p:nvSpPr>
        <p:spPr>
          <a:xfrm flipH="1" rot="-700765">
            <a:off x="3525586" y="3325569"/>
            <a:ext cx="1049224" cy="5247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5" name="Shape 2545"/>
          <p:cNvSpPr/>
          <p:nvPr/>
        </p:nvSpPr>
        <p:spPr>
          <a:xfrm>
            <a:off x="6530450" y="1068175"/>
            <a:ext cx="24636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結果檔.txt</a:t>
            </a:r>
          </a:p>
        </p:txBody>
      </p:sp>
      <p:pic>
        <p:nvPicPr>
          <p:cNvPr id="2546" name="Shape 2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3775" y="280525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Shape 25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16. 將</a:t>
            </a:r>
            <a:r>
              <a:rPr lang="zh-TW"/>
              <a:t>預測結果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轉換為</a:t>
            </a:r>
            <a:r>
              <a:rPr lang="zh-TW" u="sng"/>
              <a:t>結果檔.csv</a:t>
            </a:r>
          </a:p>
        </p:txBody>
      </p:sp>
      <p:sp>
        <p:nvSpPr>
          <p:cNvPr id="2553" name="Shape 25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54" name="Shape 25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2555" name="Shape 2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Shape 2556"/>
          <p:cNvSpPr/>
          <p:nvPr/>
        </p:nvSpPr>
        <p:spPr>
          <a:xfrm>
            <a:off x="788600" y="1572950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ARFF</a:t>
            </a:r>
            <a:r>
              <a:rPr lang="zh-TW" sz="2400">
                <a:solidFill>
                  <a:schemeClr val="dk1"/>
                </a:solidFill>
              </a:rPr>
              <a:t>轉CSV</a:t>
            </a:r>
          </a:p>
        </p:txBody>
      </p:sp>
      <p:pic>
        <p:nvPicPr>
          <p:cNvPr descr="[Slide] web page 網頁 Slide" id="2557" name="Shape 25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43779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Shape 2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75" y="2516097"/>
            <a:ext cx="8475639" cy="3972403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59" name="Shape 2559"/>
          <p:cNvSpPr/>
          <p:nvPr/>
        </p:nvSpPr>
        <p:spPr>
          <a:xfrm>
            <a:off x="1628225" y="3421300"/>
            <a:ext cx="27480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  <a:r>
              <a:rPr b="1" lang="zh-TW" sz="2400">
                <a:solidFill>
                  <a:srgbClr val="FFFFFF"/>
                </a:solidFill>
              </a:rPr>
              <a:t>.</a:t>
            </a:r>
            <a:r>
              <a:rPr b="1" lang="zh-TW" sz="2400">
                <a:solidFill>
                  <a:srgbClr val="FFFFFF"/>
                </a:solidFill>
              </a:rPr>
              <a:t>上傳</a:t>
            </a:r>
            <a:r>
              <a:rPr b="1" lang="zh-TW" sz="2400">
                <a:solidFill>
                  <a:srgbClr val="FFFFFF"/>
                </a:solidFill>
              </a:rPr>
              <a:t>「</a:t>
            </a:r>
            <a:r>
              <a:rPr b="1" lang="zh-TW" sz="2400">
                <a:solidFill>
                  <a:srgbClr val="FFFFFF"/>
                </a:solidFill>
              </a:rPr>
              <a:t>測試集</a:t>
            </a:r>
            <a:r>
              <a:rPr b="1" lang="zh-TW" sz="24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2560" name="Shape 2560"/>
          <p:cNvSpPr/>
          <p:nvPr/>
        </p:nvSpPr>
        <p:spPr>
          <a:xfrm>
            <a:off x="1552750" y="5405375"/>
            <a:ext cx="2748000" cy="525000"/>
          </a:xfrm>
          <a:prstGeom prst="wedgeRoundRectCallout">
            <a:avLst>
              <a:gd fmla="val -41759" name="adj1"/>
              <a:gd fmla="val -1286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  <a:r>
              <a:rPr b="1" lang="zh-TW" sz="2400">
                <a:solidFill>
                  <a:srgbClr val="FFFFFF"/>
                </a:solidFill>
              </a:rPr>
              <a:t>.上傳「</a:t>
            </a:r>
            <a:r>
              <a:rPr b="1" lang="zh-TW" sz="2400">
                <a:solidFill>
                  <a:srgbClr val="FFFFFF"/>
                </a:solidFill>
              </a:rPr>
              <a:t>結果檔</a:t>
            </a:r>
            <a:r>
              <a:rPr b="1" lang="zh-TW" sz="24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2561" name="Shape 2561"/>
          <p:cNvSpPr/>
          <p:nvPr/>
        </p:nvSpPr>
        <p:spPr>
          <a:xfrm>
            <a:off x="4615125" y="2516100"/>
            <a:ext cx="3310500" cy="525000"/>
          </a:xfrm>
          <a:prstGeom prst="wedgeRoundRectCallout">
            <a:avLst>
              <a:gd fmla="val -9190" name="adj1"/>
              <a:gd fmla="val 1096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  <a:r>
              <a:rPr b="1" lang="zh-TW" sz="2400">
                <a:solidFill>
                  <a:srgbClr val="FFFFFF"/>
                </a:solidFill>
              </a:rPr>
              <a:t>.</a:t>
            </a:r>
            <a:r>
              <a:rPr b="1" lang="zh-TW" sz="2400">
                <a:solidFill>
                  <a:srgbClr val="FFFFFF"/>
                </a:solidFill>
              </a:rPr>
              <a:t>下載</a:t>
            </a:r>
            <a:r>
              <a:rPr b="1" lang="zh-TW" sz="2400">
                <a:solidFill>
                  <a:srgbClr val="FFFFFF"/>
                </a:solidFill>
              </a:rPr>
              <a:t>「結果檔.csv」</a:t>
            </a:r>
          </a:p>
        </p:txBody>
      </p:sp>
      <p:sp>
        <p:nvSpPr>
          <p:cNvPr id="2562" name="Shape 2562"/>
          <p:cNvSpPr/>
          <p:nvPr/>
        </p:nvSpPr>
        <p:spPr>
          <a:xfrm>
            <a:off x="6718475" y="1068175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結果檔.csv</a:t>
            </a:r>
          </a:p>
        </p:txBody>
      </p:sp>
      <p:pic>
        <p:nvPicPr>
          <p:cNvPr descr="google spreadsheet.png" id="2563" name="Shape 25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225" y="282975"/>
            <a:ext cx="608000" cy="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Shape 25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17. </a:t>
            </a:r>
            <a:r>
              <a:rPr lang="zh-TW"/>
              <a:t>結果檔.csv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上傳到Google試算表</a:t>
            </a:r>
          </a:p>
        </p:txBody>
      </p:sp>
      <p:sp>
        <p:nvSpPr>
          <p:cNvPr id="2570" name="Shape 25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71" name="Shape 25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2572" name="Shape 2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50" y="249975"/>
            <a:ext cx="608000" cy="7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Shape 2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13" y="2719400"/>
            <a:ext cx="7648575" cy="31527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74" name="Shape 2574"/>
          <p:cNvSpPr/>
          <p:nvPr/>
        </p:nvSpPr>
        <p:spPr>
          <a:xfrm>
            <a:off x="7655950" y="2289075"/>
            <a:ext cx="12600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共用</a:t>
            </a:r>
          </a:p>
        </p:txBody>
      </p:sp>
      <p:sp>
        <p:nvSpPr>
          <p:cNvPr id="2575" name="Shape 2575"/>
          <p:cNvSpPr/>
          <p:nvPr/>
        </p:nvSpPr>
        <p:spPr>
          <a:xfrm>
            <a:off x="3969700" y="4011275"/>
            <a:ext cx="3977400" cy="35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576" name="Shape 2576"/>
          <p:cNvSpPr/>
          <p:nvPr/>
        </p:nvSpPr>
        <p:spPr>
          <a:xfrm>
            <a:off x="4947775" y="3324250"/>
            <a:ext cx="2341500" cy="525000"/>
          </a:xfrm>
          <a:prstGeom prst="wedgeRoundRectCallout">
            <a:avLst>
              <a:gd fmla="val -20457" name="adj1"/>
              <a:gd fmla="val 9318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預測結果欄位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5" name="Shape 4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Norvig, P.、Russell, S.（2006）。人工智慧: 現代方法（高超群譯）。</a:t>
            </a:r>
          </a:p>
        </p:txBody>
      </p:sp>
      <p:sp>
        <p:nvSpPr>
          <p:cNvPr id="476" name="Shape 4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Bayesian </a:t>
            </a:r>
            <a:r>
              <a:rPr b="0" lang="zh-TW" sz="3200"/>
              <a:t>belief network (BayesNet)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貝氏網路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288375" y="4926025"/>
            <a:ext cx="2962500" cy="13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chemeClr val="dk2"/>
                </a:solidFill>
              </a:rPr>
              <a:t>1701-1761 </a:t>
            </a:r>
            <a:r>
              <a:rPr lang="zh-TW" sz="1800">
                <a:solidFill>
                  <a:schemeClr val="dk2"/>
                </a:solidFill>
              </a:rPr>
              <a:t>英國數學家</a:t>
            </a: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chemeClr val="dk2"/>
                </a:solidFill>
              </a:rPr>
              <a:t>Thomas Bayes</a:t>
            </a: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>
                <a:solidFill>
                  <a:schemeClr val="dk2"/>
                </a:solidFill>
              </a:rPr>
              <a:t>湯馬斯 貝氏</a:t>
            </a:r>
          </a:p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x="3250875" y="1791150"/>
            <a:ext cx="54738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貝氏網路是一種機率模型，能夠用網路表示變項間的因果影響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運算速度快、模型可解釋能力高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貝氏網路基於貝氏定理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20世紀初後由圖靈(Turing)等人彙整出網路表示機率的方法與推理方法，是為貝氏網路先驅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常見應用：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生物與基因遺傳學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疾病預測與診斷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專家決策支援系統</a:t>
            </a: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06750"/>
            <a:ext cx="2628300" cy="281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Shape 25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18. </a:t>
            </a:r>
            <a:r>
              <a:rPr lang="zh-TW"/>
              <a:t>解讀結果檔.csv</a:t>
            </a:r>
          </a:p>
        </p:txBody>
      </p:sp>
      <p:sp>
        <p:nvSpPr>
          <p:cNvPr id="2583" name="Shape 25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84" name="Shape 258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585" name="Shape 2585"/>
          <p:cNvGraphicFramePr/>
          <p:nvPr/>
        </p:nvGraphicFramePr>
        <p:xfrm>
          <a:off x="1408700" y="212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{CE66E2C7-E894-487E-B04E-7908B692493B}</a:tableStyleId>
              </a:tblPr>
              <a:tblGrid>
                <a:gridCol w="952500"/>
                <a:gridCol w="952500"/>
                <a:gridCol w="726050"/>
                <a:gridCol w="1178950"/>
                <a:gridCol w="952500"/>
                <a:gridCol w="952500"/>
                <a:gridCol w="9525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predicted</a:t>
                      </a:r>
                      <a:br>
                        <a:rPr lang="zh-TW" sz="1800">
                          <a:solidFill>
                            <a:srgbClr val="FFFFFF"/>
                          </a:solidFill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entropy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有病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沒病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男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沒吸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?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沒病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0.637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0.333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0.667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女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沒吸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?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沒病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586" name="Shape 2586"/>
          <p:cNvSpPr txBox="1"/>
          <p:nvPr>
            <p:ph idx="1" type="body"/>
          </p:nvPr>
        </p:nvSpPr>
        <p:spPr>
          <a:xfrm>
            <a:off x="291150" y="3633875"/>
            <a:ext cx="4261500" cy="286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lang="zh-TW">
                <a:solidFill>
                  <a:srgbClr val="FF0000"/>
                </a:solidFill>
              </a:rPr>
              <a:t>predictedclass </a:t>
            </a:r>
            <a:r>
              <a:rPr lang="zh-TW">
                <a:solidFill>
                  <a:srgbClr val="FF0000"/>
                </a:solidFill>
              </a:rPr>
              <a:t>預測結果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entropy 不確定程度(亂度)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數字越小,越確定正確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數字越大,越不確定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數字為0,表示肯定正確</a:t>
            </a:r>
          </a:p>
        </p:txBody>
      </p:sp>
      <p:sp>
        <p:nvSpPr>
          <p:cNvPr id="2587" name="Shape 2587"/>
          <p:cNvSpPr txBox="1"/>
          <p:nvPr>
            <p:ph idx="2" type="body"/>
          </p:nvPr>
        </p:nvSpPr>
        <p:spPr>
          <a:xfrm>
            <a:off x="4476750" y="3633875"/>
            <a:ext cx="4261500" cy="286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pro_dis </a:t>
            </a:r>
            <a:r>
              <a:rPr lang="zh-TW"/>
              <a:t>預測結果機率分佈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pro_dis: 有病</a:t>
            </a:r>
            <a:br>
              <a:rPr lang="zh-TW"/>
            </a:br>
            <a:r>
              <a:rPr lang="zh-TW"/>
              <a:t>有病的機率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pro_dis: 沒病</a:t>
            </a:r>
            <a:br>
              <a:rPr lang="zh-TW"/>
            </a:br>
            <a:r>
              <a:rPr lang="zh-TW"/>
              <a:t>沒病的機率</a:t>
            </a:r>
          </a:p>
        </p:txBody>
      </p:sp>
      <p:pic>
        <p:nvPicPr>
          <p:cNvPr descr="google spreadsheet.png" id="2588" name="Shape 2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50" y="249975"/>
            <a:ext cx="608000" cy="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Shape 25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entropy </a:t>
            </a:r>
            <a:r>
              <a:rPr lang="zh-TW"/>
              <a:t>資訊亂度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計算方式</a:t>
            </a:r>
          </a:p>
        </p:txBody>
      </p:sp>
      <p:sp>
        <p:nvSpPr>
          <p:cNvPr id="2595" name="Shape 2595"/>
          <p:cNvSpPr txBox="1"/>
          <p:nvPr>
            <p:ph idx="1" type="body"/>
          </p:nvPr>
        </p:nvSpPr>
        <p:spPr>
          <a:xfrm>
            <a:off x="5159325" y="1962525"/>
            <a:ext cx="3661200" cy="74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p</a:t>
            </a:r>
            <a:r>
              <a:rPr baseline="-25000" lang="zh-TW"/>
              <a:t>i</a:t>
            </a:r>
            <a:r>
              <a:rPr lang="zh-TW"/>
              <a:t>：第i種</a:t>
            </a:r>
            <a:r>
              <a:rPr lang="zh-TW"/>
              <a:t>預測結果的機率</a:t>
            </a:r>
          </a:p>
        </p:txBody>
      </p:sp>
      <p:sp>
        <p:nvSpPr>
          <p:cNvPr id="2596" name="Shape 25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597" name="Shape 25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98" name="Shape 2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25" y="2009363"/>
            <a:ext cx="3939575" cy="74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9" name="Shape 2599"/>
          <p:cNvGraphicFramePr/>
          <p:nvPr/>
        </p:nvGraphicFramePr>
        <p:xfrm>
          <a:off x="2807450" y="300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{CE66E2C7-E894-487E-B04E-7908B692493B}</a:tableStyleId>
              </a:tblPr>
              <a:tblGrid>
                <a:gridCol w="1400500"/>
                <a:gridCol w="1400500"/>
                <a:gridCol w="1400500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entropy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有病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沒病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0.637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0.333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0.667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cxnSp>
        <p:nvCxnSpPr>
          <p:cNvPr id="2600" name="Shape 2600"/>
          <p:cNvCxnSpPr/>
          <p:nvPr/>
        </p:nvCxnSpPr>
        <p:spPr>
          <a:xfrm flipH="1" rot="10800000">
            <a:off x="355219" y="2803700"/>
            <a:ext cx="8379000" cy="2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01" name="Shape 2601"/>
          <p:cNvSpPr txBox="1"/>
          <p:nvPr>
            <p:ph idx="1" type="body"/>
          </p:nvPr>
        </p:nvSpPr>
        <p:spPr>
          <a:xfrm>
            <a:off x="889225" y="3784850"/>
            <a:ext cx="7311000" cy="271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Entropy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</a:t>
            </a:r>
            <a:r>
              <a:rPr lang="zh-TW"/>
              <a:t>-1 x { [0.333 x log(0.333) ] + [0.667 x log(0.667)]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 -1 x { [0.333x-1.1] + [0.667 x -0.405]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 -1 x { [-0.366] </a:t>
            </a:r>
            <a:r>
              <a:rPr lang="zh-TW"/>
              <a:t>+ [-0.27] </a:t>
            </a:r>
            <a:r>
              <a:rPr lang="zh-TW"/>
              <a:t> }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 0.636 ≑ 0.637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Shape 2607"/>
          <p:cNvSpPr txBox="1"/>
          <p:nvPr>
            <p:ph idx="4294967295" type="body"/>
          </p:nvPr>
        </p:nvSpPr>
        <p:spPr>
          <a:xfrm>
            <a:off x="476250" y="16306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</a:t>
            </a:r>
            <a:r>
              <a:rPr lang="zh-TW">
                <a:solidFill>
                  <a:schemeClr val="dk1"/>
                </a:solidFill>
              </a:rPr>
              <a:t>預測結果CSV的畫面</a:t>
            </a:r>
            <a:r>
              <a:rPr lang="zh-TW">
                <a:solidFill>
                  <a:schemeClr val="dk1"/>
                </a:solidFill>
              </a:rPr>
              <a:t>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請問此模型的信心程度 (正確率) 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請問「性別=男」、「吸菸=沒吸」，預測class (生病)結果是？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請問「性別=女」、「吸菸=有吸」，預測class (生病)結果是？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請問預測結果最確定的案例 (entropy為0) 中，「性別」跟「吸菸」特徵為何？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請上傳預測結果檔.csv到Google雲端硬碟，並貼上你共用的連結。</a:t>
            </a:r>
          </a:p>
        </p:txBody>
      </p:sp>
      <p:sp>
        <p:nvSpPr>
          <p:cNvPr id="2608" name="Shape 26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09" name="Shape 260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實作學習單問題</a:t>
            </a:r>
          </a:p>
        </p:txBody>
      </p:sp>
      <p:sp>
        <p:nvSpPr>
          <p:cNvPr id="2610" name="Shape 261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Shape 261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W14-b. 預測測試集</a:t>
            </a:r>
          </a:p>
        </p:txBody>
      </p:sp>
      <p:sp>
        <p:nvSpPr>
          <p:cNvPr id="2617" name="Shape 261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8" name="Shape 26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19" name="Shape 261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實作啦！</a:t>
            </a:r>
          </a:p>
        </p:txBody>
      </p:sp>
      <p:pic>
        <p:nvPicPr>
          <p:cNvPr id="2620" name="Shape 2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150" y="2924275"/>
            <a:ext cx="5409600" cy="2229852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Shape 262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課堂練習：這是好工作嗎？</a:t>
            </a:r>
          </a:p>
        </p:txBody>
      </p:sp>
      <p:sp>
        <p:nvSpPr>
          <p:cNvPr id="2627" name="Shape 2627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  <p:sp>
        <p:nvSpPr>
          <p:cNvPr id="2628" name="Shape 26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Shape 26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35" name="Shape 2635"/>
          <p:cNvSpPr txBox="1"/>
          <p:nvPr>
            <p:ph type="title"/>
          </p:nvPr>
        </p:nvSpPr>
        <p:spPr>
          <a:xfrm>
            <a:off x="4630275" y="1037725"/>
            <a:ext cx="41898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加拿大工作條件</a:t>
            </a:r>
            <a:br>
              <a:rPr lang="zh-TW"/>
            </a:br>
            <a:r>
              <a:rPr lang="zh-TW"/>
              <a:t>(含測試集)</a:t>
            </a:r>
          </a:p>
        </p:txBody>
      </p:sp>
      <p:sp>
        <p:nvSpPr>
          <p:cNvPr id="2636" name="Shape 263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7" name="Shape 2637"/>
          <p:cNvSpPr txBox="1"/>
          <p:nvPr>
            <p:ph idx="2" type="body"/>
          </p:nvPr>
        </p:nvSpPr>
        <p:spPr>
          <a:xfrm>
            <a:off x="46302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訓練集：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好工作31個案例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壞工作16個案例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測試集：10個案例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特徵：共16種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38" name="Shape 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5" y="982700"/>
            <a:ext cx="4173075" cy="4729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Shape 26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45" name="Shape 26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6" name="Shape 26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有</a:t>
            </a:r>
            <a:r>
              <a:rPr lang="zh-TW"/>
              <a:t>遺漏值「?」跟連續資料！</a:t>
            </a:r>
          </a:p>
        </p:txBody>
      </p:sp>
      <p:sp>
        <p:nvSpPr>
          <p:cNvPr id="2647" name="Shape 264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8" name="Shape 2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3075"/>
            <a:ext cx="9144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Shape 26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55" name="Shape 26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貝氏網路結構：class是原因</a:t>
            </a:r>
          </a:p>
        </p:txBody>
      </p:sp>
      <p:sp>
        <p:nvSpPr>
          <p:cNvPr id="2656" name="Shape 265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7" name="Shape 2657"/>
          <p:cNvSpPr/>
          <p:nvPr/>
        </p:nvSpPr>
        <p:spPr>
          <a:xfrm>
            <a:off x="3299350" y="2630925"/>
            <a:ext cx="25449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(</a:t>
            </a:r>
            <a:r>
              <a:rPr lang="zh-TW" sz="3200"/>
              <a:t>工作分類</a:t>
            </a:r>
            <a:r>
              <a:rPr lang="zh-TW" sz="3200"/>
              <a:t>)</a:t>
            </a:r>
          </a:p>
        </p:txBody>
      </p:sp>
      <p:sp>
        <p:nvSpPr>
          <p:cNvPr id="2658" name="Shape 2658"/>
          <p:cNvSpPr/>
          <p:nvPr/>
        </p:nvSpPr>
        <p:spPr>
          <a:xfrm>
            <a:off x="52227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合約期間</a:t>
            </a:r>
          </a:p>
        </p:txBody>
      </p:sp>
      <p:sp>
        <p:nvSpPr>
          <p:cNvPr id="2659" name="Shape 2659"/>
          <p:cNvSpPr/>
          <p:nvPr/>
        </p:nvSpPr>
        <p:spPr>
          <a:xfrm>
            <a:off x="180545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第1年調薪</a:t>
            </a:r>
          </a:p>
        </p:txBody>
      </p:sp>
      <p:sp>
        <p:nvSpPr>
          <p:cNvPr id="2660" name="Shape 2660"/>
          <p:cNvSpPr/>
          <p:nvPr/>
        </p:nvSpPr>
        <p:spPr>
          <a:xfrm>
            <a:off x="308862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第2年調薪</a:t>
            </a:r>
          </a:p>
        </p:txBody>
      </p:sp>
      <p:sp>
        <p:nvSpPr>
          <p:cNvPr id="2661" name="Shape 2661"/>
          <p:cNvSpPr/>
          <p:nvPr/>
        </p:nvSpPr>
        <p:spPr>
          <a:xfrm>
            <a:off x="732635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健保補助</a:t>
            </a:r>
          </a:p>
        </p:txBody>
      </p:sp>
      <p:sp>
        <p:nvSpPr>
          <p:cNvPr id="2662" name="Shape 2662"/>
          <p:cNvSpPr/>
          <p:nvPr/>
        </p:nvSpPr>
        <p:spPr>
          <a:xfrm>
            <a:off x="604317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喪事</a:t>
            </a:r>
            <a:r>
              <a:rPr lang="zh-TW" sz="2400"/>
              <a:t>補助</a:t>
            </a:r>
          </a:p>
        </p:txBody>
      </p:sp>
      <p:sp>
        <p:nvSpPr>
          <p:cNvPr id="2663" name="Shape 2663"/>
          <p:cNvSpPr/>
          <p:nvPr/>
        </p:nvSpPr>
        <p:spPr>
          <a:xfrm>
            <a:off x="476000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牙醫</a:t>
            </a:r>
            <a:r>
              <a:rPr lang="zh-TW" sz="2400"/>
              <a:t>補助</a:t>
            </a:r>
          </a:p>
        </p:txBody>
      </p:sp>
      <p:sp>
        <p:nvSpPr>
          <p:cNvPr id="2664" name="Shape 2664"/>
          <p:cNvSpPr txBox="1"/>
          <p:nvPr/>
        </p:nvSpPr>
        <p:spPr>
          <a:xfrm>
            <a:off x="4238900" y="5091675"/>
            <a:ext cx="53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...</a:t>
            </a:r>
          </a:p>
        </p:txBody>
      </p:sp>
      <p:cxnSp>
        <p:nvCxnSpPr>
          <p:cNvPr id="2665" name="Shape 2665"/>
          <p:cNvCxnSpPr>
            <a:stCxn id="2657" idx="2"/>
            <a:endCxn id="2658" idx="0"/>
          </p:cNvCxnSpPr>
          <p:nvPr/>
        </p:nvCxnSpPr>
        <p:spPr>
          <a:xfrm rot="5400000">
            <a:off x="2364550" y="2604675"/>
            <a:ext cx="937200" cy="34773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6" name="Shape 2666"/>
          <p:cNvCxnSpPr>
            <a:stCxn id="2657" idx="2"/>
            <a:endCxn id="2659" idx="0"/>
          </p:cNvCxnSpPr>
          <p:nvPr/>
        </p:nvCxnSpPr>
        <p:spPr>
          <a:xfrm rot="5400000">
            <a:off x="3006100" y="3246225"/>
            <a:ext cx="937200" cy="2194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7" name="Shape 2667"/>
          <p:cNvCxnSpPr>
            <a:endCxn id="2660" idx="0"/>
          </p:cNvCxnSpPr>
          <p:nvPr/>
        </p:nvCxnSpPr>
        <p:spPr>
          <a:xfrm rot="5400000">
            <a:off x="3647825" y="3887919"/>
            <a:ext cx="937200" cy="911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8" name="Shape 2668"/>
          <p:cNvCxnSpPr>
            <a:stCxn id="2657" idx="2"/>
            <a:endCxn id="2663" idx="0"/>
          </p:cNvCxnSpPr>
          <p:nvPr/>
        </p:nvCxnSpPr>
        <p:spPr>
          <a:xfrm flipH="1" rot="-5400000">
            <a:off x="4483450" y="3963075"/>
            <a:ext cx="937200" cy="7605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9" name="Shape 2669"/>
          <p:cNvCxnSpPr>
            <a:stCxn id="2657" idx="2"/>
            <a:endCxn id="2662" idx="0"/>
          </p:cNvCxnSpPr>
          <p:nvPr/>
        </p:nvCxnSpPr>
        <p:spPr>
          <a:xfrm flipH="1" rot="-5400000">
            <a:off x="5125000" y="3321525"/>
            <a:ext cx="937200" cy="2043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70" name="Shape 2670"/>
          <p:cNvCxnSpPr>
            <a:stCxn id="2657" idx="2"/>
            <a:endCxn id="2661" idx="0"/>
          </p:cNvCxnSpPr>
          <p:nvPr/>
        </p:nvCxnSpPr>
        <p:spPr>
          <a:xfrm flipH="1" rot="-5400000">
            <a:off x="5766550" y="2679975"/>
            <a:ext cx="937200" cy="33267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Shape 2676"/>
          <p:cNvSpPr txBox="1"/>
          <p:nvPr>
            <p:ph idx="1" type="body"/>
          </p:nvPr>
        </p:nvSpPr>
        <p:spPr>
          <a:xfrm>
            <a:off x="267075" y="1791150"/>
            <a:ext cx="34101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適用情況：樣本數量多，特徵很多的時候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不需要修改貝氏網路的設定，用預設值K2去建立網路模型，正確率也不差喔！</a:t>
            </a:r>
          </a:p>
        </p:txBody>
      </p:sp>
      <p:sp>
        <p:nvSpPr>
          <p:cNvPr id="2677" name="Shape 26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78" name="Shape 26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使用預設值即可</a:t>
            </a:r>
          </a:p>
        </p:txBody>
      </p:sp>
      <p:sp>
        <p:nvSpPr>
          <p:cNvPr id="2679" name="Shape 26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80" name="Shape 2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375" y="1907375"/>
            <a:ext cx="4944374" cy="4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Shape 2681"/>
          <p:cNvSpPr/>
          <p:nvPr/>
        </p:nvSpPr>
        <p:spPr>
          <a:xfrm>
            <a:off x="4390125" y="4645317"/>
            <a:ext cx="24678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682" name="Shape 2682"/>
          <p:cNvSpPr/>
          <p:nvPr/>
        </p:nvSpPr>
        <p:spPr>
          <a:xfrm>
            <a:off x="4173025" y="5324650"/>
            <a:ext cx="26850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683" name="Shape 2683"/>
          <p:cNvSpPr/>
          <p:nvPr/>
        </p:nvSpPr>
        <p:spPr>
          <a:xfrm>
            <a:off x="6858025" y="5080000"/>
            <a:ext cx="2212200" cy="763500"/>
          </a:xfrm>
          <a:prstGeom prst="wedgeRoundRectCallout">
            <a:avLst>
              <a:gd fmla="val -61212" name="adj1"/>
              <a:gd fmla="val 6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自動建立網路</a:t>
            </a:r>
          </a:p>
        </p:txBody>
      </p:sp>
      <p:sp>
        <p:nvSpPr>
          <p:cNvPr id="2684" name="Shape 2684"/>
          <p:cNvSpPr/>
          <p:nvPr/>
        </p:nvSpPr>
        <p:spPr>
          <a:xfrm>
            <a:off x="5998975" y="3576325"/>
            <a:ext cx="2574000" cy="763500"/>
          </a:xfrm>
          <a:prstGeom prst="wedgeRoundRectCallout">
            <a:avLst>
              <a:gd fmla="val -42065" name="adj1"/>
              <a:gd fmla="val 9094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評估器用預設值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Shape 26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91" name="Shape 26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結合W14-a與W14-b兩種做法</a:t>
            </a:r>
          </a:p>
        </p:txBody>
      </p:sp>
      <p:sp>
        <p:nvSpPr>
          <p:cNvPr id="2692" name="Shape 269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93" name="Shape 2693"/>
          <p:cNvPicPr preferRelativeResize="0"/>
          <p:nvPr/>
        </p:nvPicPr>
        <p:blipFill rotWithShape="1">
          <a:blip r:embed="rId3">
            <a:alphaModFix/>
          </a:blip>
          <a:srcRect b="20861" l="0" r="29498" t="0"/>
          <a:stretch/>
        </p:blipFill>
        <p:spPr>
          <a:xfrm>
            <a:off x="4478800" y="2812950"/>
            <a:ext cx="4188950" cy="25103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94" name="Shape 26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50" y="2812950"/>
            <a:ext cx="4081025" cy="2798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695" name="Shape 269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貝氏網路模型檢視器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6" name="Shape 269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預測測試集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貝氏網路的處理流程</a:t>
            </a:r>
          </a:p>
        </p:txBody>
      </p:sp>
      <p:sp>
        <p:nvSpPr>
          <p:cNvPr id="487" name="Shape 487"/>
          <p:cNvSpPr/>
          <p:nvPr/>
        </p:nvSpPr>
        <p:spPr>
          <a:xfrm>
            <a:off x="1463025" y="57323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5. 修正模型</a:t>
            </a:r>
          </a:p>
        </p:txBody>
      </p:sp>
      <p:sp>
        <p:nvSpPr>
          <p:cNvPr id="488" name="Shape 488"/>
          <p:cNvSpPr/>
          <p:nvPr/>
        </p:nvSpPr>
        <p:spPr>
          <a:xfrm>
            <a:off x="1463025" y="48072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預測未知</a:t>
            </a:r>
          </a:p>
        </p:txBody>
      </p:sp>
      <p:sp>
        <p:nvSpPr>
          <p:cNvPr id="489" name="Shape 489"/>
          <p:cNvSpPr/>
          <p:nvPr/>
        </p:nvSpPr>
        <p:spPr>
          <a:xfrm>
            <a:off x="1463025" y="38821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評估模型</a:t>
            </a:r>
          </a:p>
        </p:txBody>
      </p:sp>
      <p:sp>
        <p:nvSpPr>
          <p:cNvPr id="490" name="Shape 490"/>
          <p:cNvSpPr/>
          <p:nvPr/>
        </p:nvSpPr>
        <p:spPr>
          <a:xfrm>
            <a:off x="1463025" y="2899988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建立模型</a:t>
            </a:r>
          </a:p>
        </p:txBody>
      </p:sp>
      <p:sp>
        <p:nvSpPr>
          <p:cNvPr id="491" name="Shape 491"/>
          <p:cNvSpPr/>
          <p:nvPr/>
        </p:nvSpPr>
        <p:spPr>
          <a:xfrm>
            <a:off x="1463025" y="194637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準備資料</a:t>
            </a:r>
          </a:p>
        </p:txBody>
      </p:sp>
      <p:sp>
        <p:nvSpPr>
          <p:cNvPr id="492" name="Shape 492"/>
          <p:cNvSpPr/>
          <p:nvPr/>
        </p:nvSpPr>
        <p:spPr>
          <a:xfrm>
            <a:off x="4064625" y="2450950"/>
            <a:ext cx="4167300" cy="1062900"/>
          </a:xfrm>
          <a:prstGeom prst="wedgeRoundRectCallout">
            <a:avLst>
              <a:gd fmla="val -64068" name="adj1"/>
              <a:gd fmla="val 2345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使用</a:t>
            </a:r>
            <a:r>
              <a:rPr lang="zh-TW" sz="2400" u="sng"/>
              <a:t>貝氏網路</a:t>
            </a:r>
            <a:r>
              <a:rPr lang="zh-TW" sz="2400"/>
              <a:t>分類演算法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chemeClr val="dk1"/>
                </a:solidFill>
              </a:rPr>
              <a:t>結合專家知識：貝氏網路結構</a:t>
            </a:r>
          </a:p>
        </p:txBody>
      </p:sp>
      <p:sp>
        <p:nvSpPr>
          <p:cNvPr id="493" name="Shape 493"/>
          <p:cNvSpPr/>
          <p:nvPr/>
        </p:nvSpPr>
        <p:spPr>
          <a:xfrm>
            <a:off x="4064625" y="4462900"/>
            <a:ext cx="2139600" cy="595800"/>
          </a:xfrm>
          <a:prstGeom prst="wedgeRoundRectCallout">
            <a:avLst>
              <a:gd fmla="val -71637" name="adj1"/>
              <a:gd fmla="val 3938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預測結果</a:t>
            </a:r>
          </a:p>
        </p:txBody>
      </p:sp>
      <p:sp>
        <p:nvSpPr>
          <p:cNvPr id="494" name="Shape 494"/>
          <p:cNvSpPr/>
          <p:nvPr/>
        </p:nvSpPr>
        <p:spPr>
          <a:xfrm>
            <a:off x="4064625" y="5136500"/>
            <a:ext cx="2139600" cy="595800"/>
          </a:xfrm>
          <a:prstGeom prst="wedgeRoundRectCallout">
            <a:avLst>
              <a:gd fmla="val -72789" name="adj1"/>
              <a:gd fmla="val -364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推理原因</a:t>
            </a:r>
          </a:p>
        </p:txBody>
      </p:sp>
      <p:sp>
        <p:nvSpPr>
          <p:cNvPr id="495" name="Shape 495"/>
          <p:cNvSpPr/>
          <p:nvPr/>
        </p:nvSpPr>
        <p:spPr>
          <a:xfrm flipH="1" rot="5400000">
            <a:off x="2255925" y="2486675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 flipH="1" rot="5400000">
            <a:off x="2255925" y="3473425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 flipH="1" rot="5400000">
            <a:off x="2255925" y="4460175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 flipH="1" rot="5400000">
            <a:off x="2255925" y="5347500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9" name="Shape 499"/>
          <p:cNvCxnSpPr/>
          <p:nvPr/>
        </p:nvCxnSpPr>
        <p:spPr>
          <a:xfrm flipH="1" rot="10800000">
            <a:off x="1463025" y="2236700"/>
            <a:ext cx="600" cy="3786000"/>
          </a:xfrm>
          <a:prstGeom prst="bentConnector3">
            <a:avLst>
              <a:gd fmla="val -39687500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Shape 27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703" name="Shape 2703"/>
          <p:cNvSpPr txBox="1"/>
          <p:nvPr>
            <p:ph idx="1" type="body"/>
          </p:nvPr>
        </p:nvSpPr>
        <p:spPr>
          <a:xfrm>
            <a:off x="4035000" y="1032225"/>
            <a:ext cx="4861500" cy="508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下載CSV檔案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準備資料集：訓練集 &amp; 測試集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Weka開啟訓練集 train.arff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選擇分類演算法：貝氏網路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設定輸出預測選項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開始建立模型，解讀報表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200"/>
              <a:t>W14-a.的做法：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儲存貝氏網路模型XML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到貝氏網路模型檢視器查看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200">
                <a:solidFill>
                  <a:schemeClr val="dk1"/>
                </a:solidFill>
              </a:rPr>
              <a:t>W14-b.的做法：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儲存預測結果:結果檔.txt</a:t>
            </a:r>
          </a:p>
          <a:p>
            <a:pPr indent="-368300" lvl="0" marL="45720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將結果檔轉換為csv，</a:t>
            </a:r>
            <a:br>
              <a:rPr lang="zh-TW" sz="2200"/>
            </a:br>
            <a:r>
              <a:rPr lang="zh-TW" sz="2200"/>
              <a:t>在Google試算表檢視</a:t>
            </a:r>
          </a:p>
        </p:txBody>
      </p:sp>
      <p:sp>
        <p:nvSpPr>
          <p:cNvPr id="2704" name="Shape 2704"/>
          <p:cNvSpPr txBox="1"/>
          <p:nvPr>
            <p:ph type="title"/>
          </p:nvPr>
        </p:nvSpPr>
        <p:spPr>
          <a:xfrm>
            <a:off x="2997675" y="-90825"/>
            <a:ext cx="59304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W14-c. </a:t>
            </a:r>
            <a:r>
              <a:rPr lang="zh-TW"/>
              <a:t>這是好工作嗎？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Shape 2710"/>
          <p:cNvSpPr txBox="1"/>
          <p:nvPr>
            <p:ph idx="4294967295" type="body"/>
          </p:nvPr>
        </p:nvSpPr>
        <p:spPr>
          <a:xfrm>
            <a:off x="476250" y="16306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請截取貝氏網路圖片</a:t>
            </a:r>
            <a:r>
              <a:rPr lang="zh-TW">
                <a:solidFill>
                  <a:schemeClr val="dk1"/>
                </a:solidFill>
              </a:rPr>
              <a:t>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請截取預測結果CSV的畫面，要有predictedclass欄位。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請問此模型的信心程度 (正確率) 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如果「class(工作分類)=好工作」，發生機率超過95%的可能原因有那些？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請問此測試集預測結果中，模型最肯定預測正確的是「好工作」還是「壞工作」？</a:t>
            </a:r>
          </a:p>
        </p:txBody>
      </p:sp>
      <p:sp>
        <p:nvSpPr>
          <p:cNvPr id="2711" name="Shape 27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712" name="Shape 271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實作學習單問題</a:t>
            </a:r>
          </a:p>
        </p:txBody>
      </p:sp>
      <p:sp>
        <p:nvSpPr>
          <p:cNvPr id="2713" name="Shape 271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720" name="Shape 2720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補充資訊</a:t>
            </a:r>
          </a:p>
        </p:txBody>
      </p:sp>
      <p:sp>
        <p:nvSpPr>
          <p:cNvPr id="2721" name="Shape 27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進一步提高正確率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K2 自動建立多層次網路結構</a:t>
            </a:r>
          </a:p>
        </p:txBody>
      </p:sp>
      <p:pic>
        <p:nvPicPr>
          <p:cNvPr id="2722" name="Shape 2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856775"/>
            <a:ext cx="4417525" cy="398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Shape 2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00" y="2687050"/>
            <a:ext cx="4581525" cy="37528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24" name="Shape 2724"/>
          <p:cNvSpPr/>
          <p:nvPr/>
        </p:nvSpPr>
        <p:spPr>
          <a:xfrm>
            <a:off x="2113475" y="4787644"/>
            <a:ext cx="295800" cy="42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725" name="Shape 2725"/>
          <p:cNvSpPr/>
          <p:nvPr/>
        </p:nvSpPr>
        <p:spPr>
          <a:xfrm>
            <a:off x="4496525" y="4884700"/>
            <a:ext cx="1363200" cy="42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726" name="Shape 2726"/>
          <p:cNvSpPr/>
          <p:nvPr/>
        </p:nvSpPr>
        <p:spPr>
          <a:xfrm flipH="1">
            <a:off x="3169275" y="48353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7" name="Shape 2727"/>
          <p:cNvSpPr/>
          <p:nvPr/>
        </p:nvSpPr>
        <p:spPr>
          <a:xfrm>
            <a:off x="6480600" y="4715950"/>
            <a:ext cx="1854900" cy="763500"/>
          </a:xfrm>
          <a:prstGeom prst="wedgeRoundRectCallout">
            <a:avLst>
              <a:gd fmla="val -79066" name="adj1"/>
              <a:gd fmla="val 176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最大父節點上限10個</a:t>
            </a:r>
          </a:p>
        </p:txBody>
      </p:sp>
      <p:sp>
        <p:nvSpPr>
          <p:cNvPr id="2728" name="Shape 2728"/>
          <p:cNvSpPr txBox="1"/>
          <p:nvPr>
            <p:ph idx="3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100"/>
              <a:t>Cooper, G. F., &amp; Herskovits, E. (1992). A Bayesian method for the induction of probabilistic networks from data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Shape 27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735" name="Shape 2735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補充資訊</a:t>
            </a:r>
          </a:p>
        </p:txBody>
      </p:sp>
      <p:sp>
        <p:nvSpPr>
          <p:cNvPr id="2736" name="Shape 27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7" name="Shape 27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自動建立的多層次網路結構</a:t>
            </a:r>
          </a:p>
        </p:txBody>
      </p:sp>
      <p:pic>
        <p:nvPicPr>
          <p:cNvPr id="2738" name="Shape 2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8" y="1783073"/>
            <a:ext cx="6253557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Shape 2739"/>
          <p:cNvSpPr/>
          <p:nvPr/>
        </p:nvSpPr>
        <p:spPr>
          <a:xfrm>
            <a:off x="6813150" y="2793225"/>
            <a:ext cx="1854600" cy="107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單層正確率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87.23%</a:t>
            </a:r>
          </a:p>
        </p:txBody>
      </p:sp>
      <p:sp>
        <p:nvSpPr>
          <p:cNvPr id="2740" name="Shape 2740"/>
          <p:cNvSpPr/>
          <p:nvPr/>
        </p:nvSpPr>
        <p:spPr>
          <a:xfrm>
            <a:off x="6813150" y="4971400"/>
            <a:ext cx="1854600" cy="107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多層正確率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91.49%</a:t>
            </a:r>
          </a:p>
        </p:txBody>
      </p:sp>
      <p:sp>
        <p:nvSpPr>
          <p:cNvPr id="2741" name="Shape 2741"/>
          <p:cNvSpPr/>
          <p:nvPr/>
        </p:nvSpPr>
        <p:spPr>
          <a:xfrm flipH="1" rot="5400000">
            <a:off x="7373100" y="4158900"/>
            <a:ext cx="734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Shape 2747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6" name="Shape 50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圖片來源：https://goo.gl/isctY2</a:t>
            </a:r>
          </a:p>
        </p:txBody>
      </p:sp>
      <p:sp>
        <p:nvSpPr>
          <p:cNvPr id="507" name="Shape 5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醫生要評估病人是否生病</a:t>
            </a:r>
          </a:p>
        </p:txBody>
      </p:sp>
      <p:grpSp>
        <p:nvGrpSpPr>
          <p:cNvPr id="508" name="Shape 508"/>
          <p:cNvGrpSpPr/>
          <p:nvPr/>
        </p:nvGrpSpPr>
        <p:grpSpPr>
          <a:xfrm>
            <a:off x="6229125" y="19990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09" name="Shape 5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Shape 51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Shape 511"/>
          <p:cNvGrpSpPr/>
          <p:nvPr/>
        </p:nvGrpSpPr>
        <p:grpSpPr>
          <a:xfrm>
            <a:off x="6229125" y="49168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12" name="Shape 5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Shape 51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Shape 514"/>
          <p:cNvSpPr/>
          <p:nvPr/>
        </p:nvSpPr>
        <p:spPr>
          <a:xfrm>
            <a:off x="397172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有病: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沒病: ?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267200"/>
            <a:ext cx="3202600" cy="4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7564075" y="5326175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生病了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7564075" y="2453725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沒生</a:t>
            </a:r>
            <a:r>
              <a:rPr lang="zh-TW" sz="2400"/>
              <a:t>病</a:t>
            </a:r>
          </a:p>
        </p:txBody>
      </p:sp>
      <p:grpSp>
        <p:nvGrpSpPr>
          <p:cNvPr id="518" name="Shape 518"/>
          <p:cNvGrpSpPr/>
          <p:nvPr/>
        </p:nvGrpSpPr>
        <p:grpSpPr>
          <a:xfrm>
            <a:off x="6229125" y="3463833"/>
            <a:ext cx="1219200" cy="1219200"/>
            <a:chOff x="5602175" y="3529383"/>
            <a:chExt cx="1219200" cy="1219200"/>
          </a:xfrm>
        </p:grpSpPr>
        <p:pic>
          <p:nvPicPr>
            <p:cNvPr descr="slide user administrator blue admin account profile people human" id="519" name="Shape 5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Shape 520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4800">
                  <a:solidFill>
                    <a:srgbClr val="FFFFFF"/>
                  </a:solidFill>
                </a:rPr>
                <a:t>?</a:t>
              </a:r>
            </a:p>
          </p:txBody>
        </p:sp>
      </p:grpSp>
      <p:cxnSp>
        <p:nvCxnSpPr>
          <p:cNvPr id="521" name="Shape 521"/>
          <p:cNvCxnSpPr/>
          <p:nvPr/>
        </p:nvCxnSpPr>
        <p:spPr>
          <a:xfrm rot="10800000">
            <a:off x="6838725" y="31681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2" name="Shape 522"/>
          <p:cNvCxnSpPr/>
          <p:nvPr/>
        </p:nvCxnSpPr>
        <p:spPr>
          <a:xfrm>
            <a:off x="6838725" y="45914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9" name="Shape 52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>
            <p:ph type="title"/>
          </p:nvPr>
        </p:nvSpPr>
        <p:spPr>
          <a:xfrm>
            <a:off x="4092400" y="1037725"/>
            <a:ext cx="45753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看診者樣本資料集</a:t>
            </a:r>
          </a:p>
        </p:txBody>
      </p:sp>
      <p:graphicFrame>
        <p:nvGraphicFramePr>
          <p:cNvPr id="531" name="Shape 531"/>
          <p:cNvGraphicFramePr/>
          <p:nvPr/>
        </p:nvGraphicFramePr>
        <p:xfrm>
          <a:off x="1725250" y="7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32" name="Shape 532"/>
          <p:cNvSpPr txBox="1"/>
          <p:nvPr>
            <p:ph idx="2" type="body"/>
          </p:nvPr>
        </p:nvSpPr>
        <p:spPr>
          <a:xfrm>
            <a:off x="4092400" y="2281525"/>
            <a:ext cx="44316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77800" rtl="0">
              <a:spcBef>
                <a:spcPts val="0"/>
              </a:spcBef>
              <a:buNone/>
            </a:pPr>
            <a:r>
              <a:rPr lang="zh-TW"/>
              <a:t>案例數量：10筆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分類目標 (生病)：類別資料</a:t>
            </a:r>
            <a:br>
              <a:rPr lang="zh-TW"/>
            </a:br>
            <a:r>
              <a:rPr lang="zh-TW"/>
              <a:t>有病 / 沒病</a:t>
            </a:r>
          </a:p>
        </p:txBody>
      </p:sp>
      <p:grpSp>
        <p:nvGrpSpPr>
          <p:cNvPr id="533" name="Shape 533"/>
          <p:cNvGrpSpPr/>
          <p:nvPr/>
        </p:nvGrpSpPr>
        <p:grpSpPr>
          <a:xfrm>
            <a:off x="6273150" y="4961283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34" name="Shape 5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Shape 53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4886075" y="496128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37" name="Shape 5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Shape 53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5" name="Shape 5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訓練集 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(視覺化版本)</a:t>
            </a:r>
          </a:p>
        </p:txBody>
      </p:sp>
      <p:graphicFrame>
        <p:nvGraphicFramePr>
          <p:cNvPr id="547" name="Shape 547"/>
          <p:cNvGraphicFramePr/>
          <p:nvPr/>
        </p:nvGraphicFramePr>
        <p:xfrm>
          <a:off x="628650" y="77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pSp>
        <p:nvGrpSpPr>
          <p:cNvPr id="548" name="Shape 548"/>
          <p:cNvGrpSpPr/>
          <p:nvPr/>
        </p:nvGrpSpPr>
        <p:grpSpPr>
          <a:xfrm>
            <a:off x="2279175" y="27524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49" name="Shape 5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Shape 55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Shape 551"/>
          <p:cNvGrpSpPr/>
          <p:nvPr/>
        </p:nvGrpSpPr>
        <p:grpSpPr>
          <a:xfrm>
            <a:off x="3510350" y="27524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52" name="Shape 5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Shape 55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Shape 554"/>
          <p:cNvGrpSpPr/>
          <p:nvPr/>
        </p:nvGrpSpPr>
        <p:grpSpPr>
          <a:xfrm>
            <a:off x="4741525" y="27524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55" name="Shape 5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Shape 55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7203875" y="27524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558" name="Shape 5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Shape 55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0" name="Shape 560"/>
          <p:cNvGrpSpPr/>
          <p:nvPr/>
        </p:nvGrpSpPr>
        <p:grpSpPr>
          <a:xfrm>
            <a:off x="5972700" y="27681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61" name="Shape 5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Shape 56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2279175" y="39873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64" name="Shape 5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Shape 56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Shape 566"/>
          <p:cNvGrpSpPr/>
          <p:nvPr/>
        </p:nvGrpSpPr>
        <p:grpSpPr>
          <a:xfrm>
            <a:off x="3510350" y="39873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67" name="Shape 5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Shape 56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4741525" y="39873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70" name="Shape 5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Shape 57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5972700" y="39873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73" name="Shape 5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Shape 57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Shape 575"/>
          <p:cNvGrpSpPr/>
          <p:nvPr/>
        </p:nvGrpSpPr>
        <p:grpSpPr>
          <a:xfrm>
            <a:off x="7203875" y="39873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576" name="Shape 5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Shape 57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Shape 578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5" name="Shape 5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條件機率表</a:t>
            </a:r>
          </a:p>
        </p:txBody>
      </p:sp>
      <p:grpSp>
        <p:nvGrpSpPr>
          <p:cNvPr id="587" name="Shape 587"/>
          <p:cNvGrpSpPr/>
          <p:nvPr/>
        </p:nvGrpSpPr>
        <p:grpSpPr>
          <a:xfrm>
            <a:off x="463153" y="29591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588" name="Shape 5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Shape 58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562747" y="29591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591" name="Shape 5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Shape 59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Shape 593"/>
          <p:cNvGrpSpPr/>
          <p:nvPr/>
        </p:nvGrpSpPr>
        <p:grpSpPr>
          <a:xfrm>
            <a:off x="2662341" y="29591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594" name="Shape 5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5" name="Shape 595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4861529" y="29591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597" name="Shape 5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Shape 59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3762083" y="2973149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00" name="Shape 6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Shape 60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Shape 602"/>
          <p:cNvGrpSpPr/>
          <p:nvPr/>
        </p:nvGrpSpPr>
        <p:grpSpPr>
          <a:xfrm>
            <a:off x="463301" y="40620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03" name="Shape 6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Shape 60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Shape 605"/>
          <p:cNvGrpSpPr/>
          <p:nvPr/>
        </p:nvGrpSpPr>
        <p:grpSpPr>
          <a:xfrm>
            <a:off x="1562895" y="40620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06" name="Shape 6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Shape 60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Shape 608"/>
          <p:cNvGrpSpPr/>
          <p:nvPr/>
        </p:nvGrpSpPr>
        <p:grpSpPr>
          <a:xfrm>
            <a:off x="2662489" y="40620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09" name="Shape 6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Shape 61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Shape 611"/>
          <p:cNvGrpSpPr/>
          <p:nvPr/>
        </p:nvGrpSpPr>
        <p:grpSpPr>
          <a:xfrm>
            <a:off x="3762083" y="40620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12" name="Shape 6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Shape 613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Shape 614"/>
          <p:cNvGrpSpPr/>
          <p:nvPr/>
        </p:nvGrpSpPr>
        <p:grpSpPr>
          <a:xfrm>
            <a:off x="4861677" y="40620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615" name="Shape 6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6" name="Shape 616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Shape 617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建立模型</a:t>
            </a:r>
          </a:p>
        </p:txBody>
      </p:sp>
      <p:graphicFrame>
        <p:nvGraphicFramePr>
          <p:cNvPr id="618" name="Shape 618"/>
          <p:cNvGraphicFramePr/>
          <p:nvPr/>
        </p:nvGraphicFramePr>
        <p:xfrm>
          <a:off x="6038425" y="318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  <a:gridCol w="848775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個數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619" name="Shape 619"/>
          <p:cNvSpPr/>
          <p:nvPr/>
        </p:nvSpPr>
        <p:spPr>
          <a:xfrm>
            <a:off x="5960965" y="2973150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6" name="Shape 6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預測結果</a:t>
            </a:r>
          </a:p>
        </p:txBody>
      </p:sp>
      <p:pic>
        <p:nvPicPr>
          <p:cNvPr descr="slide user administrator blue admin account profile people human"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30" name="Shape 630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?% </a:t>
            </a:r>
          </a:p>
        </p:txBody>
      </p:sp>
      <p:sp>
        <p:nvSpPr>
          <p:cNvPr id="631" name="Shape 631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</a:t>
            </a:r>
            <a:r>
              <a:rPr lang="zh-TW" sz="3200">
                <a:solidFill>
                  <a:srgbClr val="FFFFFF"/>
                </a:solidFill>
              </a:rPr>
              <a:t>病: ?% </a:t>
            </a:r>
          </a:p>
        </p:txBody>
      </p:sp>
      <p:graphicFrame>
        <p:nvGraphicFramePr>
          <p:cNvPr id="632" name="Shape 632"/>
          <p:cNvGraphicFramePr/>
          <p:nvPr/>
        </p:nvGraphicFramePr>
        <p:xfrm>
          <a:off x="774300" y="323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  <a:gridCol w="848775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633" name="Shape 633"/>
          <p:cNvSpPr/>
          <p:nvPr/>
        </p:nvSpPr>
        <p:spPr>
          <a:xfrm rot="8100000">
            <a:off x="2943066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預測未知</a:t>
            </a:r>
          </a:p>
        </p:txBody>
      </p:sp>
      <p:sp>
        <p:nvSpPr>
          <p:cNvPr id="635" name="Shape 635"/>
          <p:cNvSpPr/>
          <p:nvPr/>
        </p:nvSpPr>
        <p:spPr>
          <a:xfrm>
            <a:off x="466415" y="3113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2" name="Shape 64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預測結果：</a:t>
            </a:r>
            <a:r>
              <a:rPr lang="zh-TW"/>
              <a:t>事前機率</a:t>
            </a:r>
          </a:p>
        </p:txBody>
      </p:sp>
      <p:pic>
        <p:nvPicPr>
          <p:cNvPr descr="slide user administrator blue admin account profile people human"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46" name="Shape 646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</a:t>
            </a:r>
            <a:r>
              <a:rPr lang="zh-TW" sz="4800">
                <a:solidFill>
                  <a:srgbClr val="FFFF00"/>
                </a:solidFill>
              </a:rPr>
              <a:t>6</a:t>
            </a:r>
            <a:r>
              <a:rPr lang="zh-TW" sz="4800">
                <a:solidFill>
                  <a:srgbClr val="FFFF00"/>
                </a:solidFill>
              </a:rPr>
              <a:t>0</a:t>
            </a:r>
            <a:r>
              <a:rPr lang="zh-TW" sz="3200">
                <a:solidFill>
                  <a:srgbClr val="FFFFFF"/>
                </a:solidFill>
              </a:rPr>
              <a:t>% </a:t>
            </a:r>
          </a:p>
        </p:txBody>
      </p:sp>
      <p:sp>
        <p:nvSpPr>
          <p:cNvPr id="647" name="Shape 647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</a:t>
            </a:r>
            <a:r>
              <a:rPr lang="zh-TW" sz="4800">
                <a:solidFill>
                  <a:srgbClr val="FFFF00"/>
                </a:solidFill>
              </a:rPr>
              <a:t>4</a:t>
            </a:r>
            <a:r>
              <a:rPr lang="zh-TW" sz="4800">
                <a:solidFill>
                  <a:srgbClr val="FFFF00"/>
                </a:solidFill>
              </a:rPr>
              <a:t>0</a:t>
            </a:r>
            <a:r>
              <a:rPr lang="zh-TW" sz="3200">
                <a:solidFill>
                  <a:srgbClr val="FFFFFF"/>
                </a:solidFill>
              </a:rPr>
              <a:t>% </a:t>
            </a:r>
          </a:p>
        </p:txBody>
      </p:sp>
      <p:graphicFrame>
        <p:nvGraphicFramePr>
          <p:cNvPr id="648" name="Shape 648"/>
          <p:cNvGraphicFramePr/>
          <p:nvPr/>
        </p:nvGraphicFramePr>
        <p:xfrm>
          <a:off x="774300" y="3236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  <a:gridCol w="848775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649" name="Shape 649"/>
          <p:cNvSpPr/>
          <p:nvPr/>
        </p:nvSpPr>
        <p:spPr>
          <a:xfrm rot="8100000">
            <a:off x="2943066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651" name="Shape 651"/>
          <p:cNvSpPr/>
          <p:nvPr/>
        </p:nvSpPr>
        <p:spPr>
          <a:xfrm>
            <a:off x="466415" y="3113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652" name="Shape 652"/>
          <p:cNvSpPr txBox="1"/>
          <p:nvPr/>
        </p:nvSpPr>
        <p:spPr>
          <a:xfrm rot="-329705">
            <a:off x="5810901" y="3965248"/>
            <a:ext cx="3095224" cy="400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巨量資料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          預測完成！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9" name="Shape 65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醫生蒐集了更多看診者的資料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加入「吸菸」特徵</a:t>
            </a:r>
          </a:p>
        </p:txBody>
      </p:sp>
      <p:sp>
        <p:nvSpPr>
          <p:cNvPr id="661" name="Shape 661"/>
          <p:cNvSpPr/>
          <p:nvPr/>
        </p:nvSpPr>
        <p:spPr>
          <a:xfrm>
            <a:off x="646827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有病: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沒病: ?</a:t>
            </a:r>
          </a:p>
        </p:txBody>
      </p:sp>
      <p:sp>
        <p:nvSpPr>
          <p:cNvPr id="662" name="Shape 662"/>
          <p:cNvSpPr/>
          <p:nvPr/>
        </p:nvSpPr>
        <p:spPr>
          <a:xfrm>
            <a:off x="371612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吸菸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有吸: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沒吸: ?</a:t>
            </a:r>
          </a:p>
        </p:txBody>
      </p:sp>
      <p:cxnSp>
        <p:nvCxnSpPr>
          <p:cNvPr id="663" name="Shape 663"/>
          <p:cNvCxnSpPr>
            <a:stCxn id="662" idx="3"/>
            <a:endCxn id="661" idx="1"/>
          </p:cNvCxnSpPr>
          <p:nvPr/>
        </p:nvCxnSpPr>
        <p:spPr>
          <a:xfrm>
            <a:off x="5479825" y="4203325"/>
            <a:ext cx="98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4" name="Shape 664"/>
          <p:cNvSpPr/>
          <p:nvPr/>
        </p:nvSpPr>
        <p:spPr>
          <a:xfrm rot="-899768">
            <a:off x="3320274" y="3270106"/>
            <a:ext cx="838248" cy="381682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NEW</a:t>
            </a:r>
          </a:p>
        </p:txBody>
      </p:sp>
      <p:pic>
        <p:nvPicPr>
          <p:cNvPr id="665" name="Shape 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210125"/>
            <a:ext cx="2498025" cy="33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Shape 666"/>
          <p:cNvSpPr txBox="1"/>
          <p:nvPr/>
        </p:nvSpPr>
        <p:spPr>
          <a:xfrm rot="898817">
            <a:off x="1179887" y="2786616"/>
            <a:ext cx="224344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這是我常年分析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發現的結果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4278825" y="3017700"/>
            <a:ext cx="9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原因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6857525" y="3017700"/>
            <a:ext cx="9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結果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5481475" y="3753750"/>
            <a:ext cx="9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造成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5" name="Shape 37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http://www.limitlessiq.com/news/post/view/id/521/</a:t>
            </a:r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科技部:</a:t>
            </a:r>
            <a:r>
              <a:rPr lang="zh-TW">
                <a:solidFill>
                  <a:srgbClr val="FFFF00"/>
                </a:solidFill>
              </a:rPr>
              <a:t>人工智慧</a:t>
            </a:r>
            <a:r>
              <a:rPr lang="zh-TW"/>
              <a:t>元年從此刻開始！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25" y="1661900"/>
            <a:ext cx="6475350" cy="36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1423950" y="5716350"/>
            <a:ext cx="629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「台灣人工智慧實驗室」啟動！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350225" y="187575"/>
            <a:ext cx="1212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2017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76" name="Shape 67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 txBox="1"/>
          <p:nvPr>
            <p:ph type="title"/>
          </p:nvPr>
        </p:nvSpPr>
        <p:spPr>
          <a:xfrm>
            <a:off x="4092400" y="1037725"/>
            <a:ext cx="45753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加入「吸菸」特徵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看診者樣本資料集</a:t>
            </a:r>
          </a:p>
        </p:txBody>
      </p:sp>
      <p:graphicFrame>
        <p:nvGraphicFramePr>
          <p:cNvPr id="678" name="Shape 678"/>
          <p:cNvGraphicFramePr/>
          <p:nvPr/>
        </p:nvGraphicFramePr>
        <p:xfrm>
          <a:off x="652600" y="7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172925"/>
                <a:gridCol w="117292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679" name="Shape 679"/>
          <p:cNvSpPr txBox="1"/>
          <p:nvPr>
            <p:ph idx="2" type="body"/>
          </p:nvPr>
        </p:nvSpPr>
        <p:spPr>
          <a:xfrm>
            <a:off x="4092400" y="2281525"/>
            <a:ext cx="44316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77800" rtl="0">
              <a:spcBef>
                <a:spcPts val="0"/>
              </a:spcBef>
              <a:buNone/>
            </a:pPr>
            <a:r>
              <a:rPr lang="zh-TW"/>
              <a:t>案例數量：10筆</a:t>
            </a:r>
          </a:p>
          <a:p>
            <a:pPr indent="-228600" lvl="0" marL="457200" rtl="0">
              <a:spcBef>
                <a:spcPts val="0"/>
              </a:spcBef>
              <a:buClr>
                <a:srgbClr val="FFFF00"/>
              </a:buClr>
            </a:pPr>
            <a:r>
              <a:rPr lang="zh-TW">
                <a:solidFill>
                  <a:srgbClr val="FFFF00"/>
                </a:solidFill>
              </a:rPr>
              <a:t>吸菸：類別資料</a:t>
            </a:r>
            <a:br>
              <a:rPr lang="zh-TW">
                <a:solidFill>
                  <a:srgbClr val="FFFF00"/>
                </a:solidFill>
              </a:rPr>
            </a:br>
            <a:r>
              <a:rPr lang="zh-TW">
                <a:solidFill>
                  <a:srgbClr val="FFFF00"/>
                </a:solidFill>
              </a:rPr>
              <a:t>有吸 / 沒吸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分類目標 (生病)：類別資料</a:t>
            </a:r>
            <a:br>
              <a:rPr lang="zh-TW"/>
            </a:br>
            <a:r>
              <a:rPr lang="zh-TW"/>
              <a:t>有病 / 沒病</a:t>
            </a:r>
          </a:p>
        </p:txBody>
      </p:sp>
      <p:grpSp>
        <p:nvGrpSpPr>
          <p:cNvPr id="680" name="Shape 680"/>
          <p:cNvGrpSpPr/>
          <p:nvPr/>
        </p:nvGrpSpPr>
        <p:grpSpPr>
          <a:xfrm>
            <a:off x="6273150" y="5037483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681" name="Shape 6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Shape 68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683" name="Shape 6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15275" y="4468160"/>
            <a:ext cx="943500" cy="79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Shape 684"/>
          <p:cNvGrpSpPr/>
          <p:nvPr/>
        </p:nvGrpSpPr>
        <p:grpSpPr>
          <a:xfrm>
            <a:off x="4886075" y="4468160"/>
            <a:ext cx="1261800" cy="1788523"/>
            <a:chOff x="4886075" y="4391960"/>
            <a:chExt cx="1261800" cy="1788523"/>
          </a:xfrm>
        </p:grpSpPr>
        <p:grpSp>
          <p:nvGrpSpPr>
            <p:cNvPr id="685" name="Shape 685"/>
            <p:cNvGrpSpPr/>
            <p:nvPr/>
          </p:nvGrpSpPr>
          <p:grpSpPr>
            <a:xfrm>
              <a:off x="4886075" y="4961283"/>
              <a:ext cx="1219200" cy="1219200"/>
              <a:chOff x="6690300" y="2481033"/>
              <a:chExt cx="1219200" cy="1219200"/>
            </a:xfrm>
          </p:grpSpPr>
          <p:pic>
            <p:nvPicPr>
              <p:cNvPr descr="slide user administrator blue admin account profile people human" id="686" name="Shape 68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690300" y="2481033"/>
                <a:ext cx="1219200" cy="1219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7" name="Shape 687"/>
              <p:cNvSpPr/>
              <p:nvPr/>
            </p:nvSpPr>
            <p:spPr>
              <a:xfrm>
                <a:off x="6950500" y="2713950"/>
                <a:ext cx="698700" cy="698700"/>
              </a:xfrm>
              <a:prstGeom prst="mathMultiply">
                <a:avLst>
                  <a:gd fmla="val 23520" name="adj1"/>
                </a:avLst>
              </a:prstGeom>
              <a:solidFill>
                <a:srgbClr val="FF0000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88" name="Shape 6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204375" y="4391960"/>
              <a:ext cx="943500" cy="797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95" name="Shape 6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訓練集 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(視覺化版本)</a:t>
            </a:r>
          </a:p>
        </p:txBody>
      </p:sp>
      <p:grpSp>
        <p:nvGrpSpPr>
          <p:cNvPr id="697" name="Shape 697"/>
          <p:cNvGrpSpPr/>
          <p:nvPr/>
        </p:nvGrpSpPr>
        <p:grpSpPr>
          <a:xfrm>
            <a:off x="2730915" y="2828526"/>
            <a:ext cx="1129467" cy="1129467"/>
            <a:chOff x="6690300" y="2481033"/>
            <a:chExt cx="1219200" cy="1219200"/>
          </a:xfrm>
        </p:grpSpPr>
        <p:pic>
          <p:nvPicPr>
            <p:cNvPr descr="slide user administrator blue admin account profile people human" id="698" name="Shape 6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Shape 69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Shape 700"/>
          <p:cNvGrpSpPr/>
          <p:nvPr/>
        </p:nvGrpSpPr>
        <p:grpSpPr>
          <a:xfrm>
            <a:off x="3871519" y="2828526"/>
            <a:ext cx="1129467" cy="1129467"/>
            <a:chOff x="6690300" y="2481033"/>
            <a:chExt cx="1219200" cy="1219200"/>
          </a:xfrm>
        </p:grpSpPr>
        <p:pic>
          <p:nvPicPr>
            <p:cNvPr descr="slide user administrator blue admin account profile people human" id="701" name="Shape 7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2" name="Shape 70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Shape 703"/>
          <p:cNvGrpSpPr/>
          <p:nvPr/>
        </p:nvGrpSpPr>
        <p:grpSpPr>
          <a:xfrm>
            <a:off x="5012122" y="2828526"/>
            <a:ext cx="1129467" cy="1129467"/>
            <a:chOff x="6690300" y="2481033"/>
            <a:chExt cx="1219200" cy="1219200"/>
          </a:xfrm>
        </p:grpSpPr>
        <p:pic>
          <p:nvPicPr>
            <p:cNvPr descr="slide user administrator blue admin account profile people human" id="704" name="Shape 7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Shape 705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7293330" y="2828526"/>
            <a:ext cx="1129467" cy="1129467"/>
            <a:chOff x="6690300" y="2481033"/>
            <a:chExt cx="1219200" cy="1219200"/>
          </a:xfrm>
        </p:grpSpPr>
        <p:pic>
          <p:nvPicPr>
            <p:cNvPr descr="slide user administrator blue admin account profile people human" id="707" name="Shape 7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8" name="Shape 70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>
            <a:off x="6152928" y="2843094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10" name="Shape 7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Shape 71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Shape 712"/>
          <p:cNvGrpSpPr/>
          <p:nvPr/>
        </p:nvGrpSpPr>
        <p:grpSpPr>
          <a:xfrm>
            <a:off x="2731117" y="3972610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13" name="Shape 7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4" name="Shape 71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3871721" y="3972610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16" name="Shape 7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Shape 71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Shape 718"/>
          <p:cNvGrpSpPr/>
          <p:nvPr/>
        </p:nvGrpSpPr>
        <p:grpSpPr>
          <a:xfrm>
            <a:off x="5012324" y="3972610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19" name="Shape 7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Shape 72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Shape 721"/>
          <p:cNvGrpSpPr/>
          <p:nvPr/>
        </p:nvGrpSpPr>
        <p:grpSpPr>
          <a:xfrm>
            <a:off x="6152928" y="3972610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22" name="Shape 7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3" name="Shape 723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Shape 724"/>
          <p:cNvGrpSpPr/>
          <p:nvPr/>
        </p:nvGrpSpPr>
        <p:grpSpPr>
          <a:xfrm>
            <a:off x="7293532" y="3972610"/>
            <a:ext cx="1129467" cy="1129467"/>
            <a:chOff x="947325" y="2481033"/>
            <a:chExt cx="1219200" cy="1219200"/>
          </a:xfrm>
        </p:grpSpPr>
        <p:pic>
          <p:nvPicPr>
            <p:cNvPr descr="slide user administrator blue admin account profile people human" id="725" name="Shape 7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Shape 726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27" name="Shape 727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  <p:graphicFrame>
        <p:nvGraphicFramePr>
          <p:cNvPr id="728" name="Shape 728"/>
          <p:cNvGraphicFramePr/>
          <p:nvPr/>
        </p:nvGraphicFramePr>
        <p:xfrm>
          <a:off x="239050" y="87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172925"/>
                <a:gridCol w="117292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29" name="Shape 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879500" y="2268048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006400" y="2268048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133300" y="2268048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45713" y="2268048"/>
            <a:ext cx="943500" cy="7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9" name="Shape 73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吸菸</a:t>
            </a:r>
            <a:r>
              <a:rPr b="0" lang="zh-TW" sz="3200">
                <a:solidFill>
                  <a:schemeClr val="dk1"/>
                </a:solidFill>
              </a:rPr>
              <a:t>的條件機率表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476253" y="30344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42" name="Shape 7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Shape 74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Shape 744"/>
          <p:cNvGrpSpPr/>
          <p:nvPr/>
        </p:nvGrpSpPr>
        <p:grpSpPr>
          <a:xfrm>
            <a:off x="1575847" y="30344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45" name="Shape 7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Shape 74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7" name="Shape 747"/>
          <p:cNvGrpSpPr/>
          <p:nvPr/>
        </p:nvGrpSpPr>
        <p:grpSpPr>
          <a:xfrm>
            <a:off x="2675441" y="30344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48" name="Shape 7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Shape 74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Shape 750"/>
          <p:cNvGrpSpPr/>
          <p:nvPr/>
        </p:nvGrpSpPr>
        <p:grpSpPr>
          <a:xfrm>
            <a:off x="4874629" y="303440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51" name="Shape 7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2" name="Shape 75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3775183" y="3048449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54" name="Shape 7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5" name="Shape 75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476401" y="41373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57" name="Shape 7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Shape 75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1575995" y="41373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60" name="Shape 7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Shape 76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2" name="Shape 762"/>
          <p:cNvGrpSpPr/>
          <p:nvPr/>
        </p:nvGrpSpPr>
        <p:grpSpPr>
          <a:xfrm>
            <a:off x="2675589" y="41373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Shape 76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Shape 765"/>
          <p:cNvGrpSpPr/>
          <p:nvPr/>
        </p:nvGrpSpPr>
        <p:grpSpPr>
          <a:xfrm>
            <a:off x="3775183" y="41373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66" name="Shape 7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Shape 76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Shape 768"/>
          <p:cNvGrpSpPr/>
          <p:nvPr/>
        </p:nvGrpSpPr>
        <p:grpSpPr>
          <a:xfrm>
            <a:off x="4874777" y="413735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69" name="Shape 7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0" name="Shape 77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2450" y="241397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679350" y="241397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806250" y="241397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18663" y="2413973"/>
            <a:ext cx="943500" cy="797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6" name="Shape 776"/>
          <p:cNvGraphicFramePr/>
          <p:nvPr/>
        </p:nvGraphicFramePr>
        <p:xfrm>
          <a:off x="6193500" y="324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  <a:gridCol w="848775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個數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3" name="Shape 7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生病的</a:t>
            </a:r>
            <a:r>
              <a:rPr b="0" lang="zh-TW" sz="3200">
                <a:solidFill>
                  <a:schemeClr val="dk1"/>
                </a:solidFill>
              </a:rPr>
              <a:t>條件機率表</a:t>
            </a:r>
          </a:p>
        </p:txBody>
      </p:sp>
      <p:grpSp>
        <p:nvGrpSpPr>
          <p:cNvPr id="785" name="Shape 785"/>
          <p:cNvGrpSpPr/>
          <p:nvPr/>
        </p:nvGrpSpPr>
        <p:grpSpPr>
          <a:xfrm>
            <a:off x="1993078" y="195745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86" name="Shape 7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Shape 787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Shape 788"/>
          <p:cNvGrpSpPr/>
          <p:nvPr/>
        </p:nvGrpSpPr>
        <p:grpSpPr>
          <a:xfrm>
            <a:off x="3092672" y="195745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89" name="Shape 7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Shape 79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4192266" y="195745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92" name="Shape 7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Shape 79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6391454" y="1957454"/>
            <a:ext cx="1088868" cy="1088868"/>
            <a:chOff x="6690300" y="2481033"/>
            <a:chExt cx="1219200" cy="1219200"/>
          </a:xfrm>
        </p:grpSpPr>
        <p:pic>
          <p:nvPicPr>
            <p:cNvPr descr="slide user administrator blue admin account profile people human" id="795" name="Shape 7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Shape 79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Shape 797"/>
          <p:cNvGrpSpPr/>
          <p:nvPr/>
        </p:nvGrpSpPr>
        <p:grpSpPr>
          <a:xfrm>
            <a:off x="5292008" y="1971499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798" name="Shape 7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Shape 799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Shape 800"/>
          <p:cNvGrpSpPr/>
          <p:nvPr/>
        </p:nvGrpSpPr>
        <p:grpSpPr>
          <a:xfrm>
            <a:off x="1993226" y="306040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801" name="Shape 8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Shape 80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3" name="Shape 803"/>
          <p:cNvGrpSpPr/>
          <p:nvPr/>
        </p:nvGrpSpPr>
        <p:grpSpPr>
          <a:xfrm>
            <a:off x="3092820" y="306040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804" name="Shape 8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Shape 80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Shape 806"/>
          <p:cNvGrpSpPr/>
          <p:nvPr/>
        </p:nvGrpSpPr>
        <p:grpSpPr>
          <a:xfrm>
            <a:off x="4192414" y="306040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807" name="Shape 8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Shape 80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Shape 809"/>
          <p:cNvGrpSpPr/>
          <p:nvPr/>
        </p:nvGrpSpPr>
        <p:grpSpPr>
          <a:xfrm>
            <a:off x="5292008" y="306040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810" name="Shape 8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Shape 81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Shape 812"/>
          <p:cNvGrpSpPr/>
          <p:nvPr/>
        </p:nvGrpSpPr>
        <p:grpSpPr>
          <a:xfrm>
            <a:off x="6391602" y="3060401"/>
            <a:ext cx="1088868" cy="1088868"/>
            <a:chOff x="947325" y="2481033"/>
            <a:chExt cx="1219200" cy="1219200"/>
          </a:xfrm>
        </p:grpSpPr>
        <p:pic>
          <p:nvPicPr>
            <p:cNvPr descr="slide user administrator blue admin account profile people human" id="813" name="Shape 8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Shape 81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Shape 815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graphicFrame>
        <p:nvGraphicFramePr>
          <p:cNvPr id="816" name="Shape 816"/>
          <p:cNvGraphicFramePr/>
          <p:nvPr/>
        </p:nvGraphicFramePr>
        <p:xfrm>
          <a:off x="636475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12125"/>
                <a:gridCol w="812125"/>
                <a:gridCol w="812125"/>
                <a:gridCol w="812125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vMerge="1"/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  <a:r>
                        <a:rPr lang="zh-TW" sz="1800"/>
                        <a:t>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817" name="Shape 8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069275" y="133702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196175" y="133702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323075" y="1337023"/>
            <a:ext cx="943500" cy="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35488" y="1337023"/>
            <a:ext cx="943500" cy="797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Shape 821"/>
          <p:cNvGraphicFramePr/>
          <p:nvPr/>
        </p:nvGraphicFramePr>
        <p:xfrm>
          <a:off x="4715050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310400"/>
                <a:gridCol w="1310400"/>
                <a:gridCol w="1310400"/>
              </a:tblGrid>
              <a:tr h="32447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32447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¾=75%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¼=25%</a:t>
                      </a:r>
                      <a:r>
                        <a:rPr lang="zh-TW" sz="1800"/>
                        <a:t>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⅙</a:t>
                      </a:r>
                      <a:r>
                        <a:rPr lang="zh-TW" sz="1800"/>
                        <a:t>=16.7%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⅚</a:t>
                      </a:r>
                      <a:r>
                        <a:rPr lang="zh-TW" sz="1800"/>
                        <a:t>=83.3%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822" name="Shape 822"/>
          <p:cNvSpPr/>
          <p:nvPr/>
        </p:nvSpPr>
        <p:spPr>
          <a:xfrm rot="8100000">
            <a:off x="3550172" y="4958884"/>
            <a:ext cx="890106" cy="890106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/>
        </p:nvSpPr>
        <p:spPr>
          <a:xfrm rot="-899768">
            <a:off x="431174" y="4377631"/>
            <a:ext cx="838248" cy="381682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個數</a:t>
            </a:r>
          </a:p>
        </p:txBody>
      </p:sp>
      <p:sp>
        <p:nvSpPr>
          <p:cNvPr id="824" name="Shape 824"/>
          <p:cNvSpPr/>
          <p:nvPr/>
        </p:nvSpPr>
        <p:spPr>
          <a:xfrm rot="-899768">
            <a:off x="4659699" y="4377631"/>
            <a:ext cx="838248" cy="381682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機率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1" name="Shape 8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條件機率表</a:t>
            </a:r>
          </a:p>
        </p:txBody>
      </p:sp>
      <p:sp>
        <p:nvSpPr>
          <p:cNvPr id="833" name="Shape 833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graphicFrame>
        <p:nvGraphicFramePr>
          <p:cNvPr id="834" name="Shape 834"/>
          <p:cNvGraphicFramePr/>
          <p:nvPr/>
        </p:nvGraphicFramePr>
        <p:xfrm>
          <a:off x="2000375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835" name="Shape 835"/>
          <p:cNvSpPr/>
          <p:nvPr/>
        </p:nvSpPr>
        <p:spPr>
          <a:xfrm>
            <a:off x="4508900" y="2576425"/>
            <a:ext cx="1763700" cy="109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生病</a:t>
            </a:r>
          </a:p>
        </p:txBody>
      </p:sp>
      <p:sp>
        <p:nvSpPr>
          <p:cNvPr id="836" name="Shape 836"/>
          <p:cNvSpPr/>
          <p:nvPr/>
        </p:nvSpPr>
        <p:spPr>
          <a:xfrm>
            <a:off x="1967300" y="2576425"/>
            <a:ext cx="1763700" cy="109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</p:txBody>
      </p:sp>
      <p:cxnSp>
        <p:nvCxnSpPr>
          <p:cNvPr id="837" name="Shape 837"/>
          <p:cNvCxnSpPr>
            <a:endCxn id="835" idx="1"/>
          </p:cNvCxnSpPr>
          <p:nvPr/>
        </p:nvCxnSpPr>
        <p:spPr>
          <a:xfrm>
            <a:off x="3731000" y="3123325"/>
            <a:ext cx="777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8" name="Shape 838"/>
          <p:cNvSpPr/>
          <p:nvPr/>
        </p:nvSpPr>
        <p:spPr>
          <a:xfrm rot="-5400000">
            <a:off x="5203550" y="3766325"/>
            <a:ext cx="37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 rot="-5400000">
            <a:off x="2661950" y="3766325"/>
            <a:ext cx="37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40" name="Shape 840"/>
          <p:cNvGraphicFramePr/>
          <p:nvPr/>
        </p:nvGraphicFramePr>
        <p:xfrm>
          <a:off x="4508900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0400"/>
                <a:gridCol w="1030400"/>
                <a:gridCol w="1030400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認識貝氏網路模型</a:t>
            </a:r>
          </a:p>
        </p:txBody>
      </p:sp>
      <p:sp>
        <p:nvSpPr>
          <p:cNvPr id="847" name="Shape 8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8" name="Shape 84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49" name="Shape 849"/>
          <p:cNvGraphicFramePr/>
          <p:nvPr/>
        </p:nvGraphicFramePr>
        <p:xfrm>
          <a:off x="4141975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850" name="Shape 850"/>
          <p:cNvSpPr/>
          <p:nvPr/>
        </p:nvSpPr>
        <p:spPr>
          <a:xfrm>
            <a:off x="6650500" y="2150625"/>
            <a:ext cx="1763700" cy="151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有病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沒病</a:t>
            </a:r>
          </a:p>
        </p:txBody>
      </p:sp>
      <p:sp>
        <p:nvSpPr>
          <p:cNvPr id="851" name="Shape 851"/>
          <p:cNvSpPr/>
          <p:nvPr/>
        </p:nvSpPr>
        <p:spPr>
          <a:xfrm>
            <a:off x="4108900" y="2150625"/>
            <a:ext cx="1763700" cy="1519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沒吸</a:t>
            </a:r>
          </a:p>
        </p:txBody>
      </p:sp>
      <p:cxnSp>
        <p:nvCxnSpPr>
          <p:cNvPr id="852" name="Shape 852"/>
          <p:cNvCxnSpPr>
            <a:endCxn id="850" idx="1"/>
          </p:cNvCxnSpPr>
          <p:nvPr/>
        </p:nvCxnSpPr>
        <p:spPr>
          <a:xfrm>
            <a:off x="5872600" y="2910375"/>
            <a:ext cx="777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53" name="Shape 853"/>
          <p:cNvSpPr/>
          <p:nvPr/>
        </p:nvSpPr>
        <p:spPr>
          <a:xfrm rot="-5400000">
            <a:off x="7345150" y="3766325"/>
            <a:ext cx="37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/>
        </p:nvSpPr>
        <p:spPr>
          <a:xfrm rot="-5400000">
            <a:off x="4803550" y="3766325"/>
            <a:ext cx="37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55" name="Shape 855"/>
          <p:cNvGraphicFramePr/>
          <p:nvPr/>
        </p:nvGraphicFramePr>
        <p:xfrm>
          <a:off x="6162375" y="438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35125"/>
                <a:gridCol w="835125"/>
                <a:gridCol w="8351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856" name="Shape 85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857" name="Shape 857"/>
          <p:cNvSpPr txBox="1"/>
          <p:nvPr>
            <p:ph idx="1" type="body"/>
          </p:nvPr>
        </p:nvSpPr>
        <p:spPr>
          <a:xfrm>
            <a:off x="533400" y="1791150"/>
            <a:ext cx="32856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節點(Node)：表示每個變項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值域(Domain)：該選項可能出現的狀態，為類別資料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弧(Arc)：表示因果關係。箭頭來源是因、指向是果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條件機率表(CPT)：節點在不同狀態的機率</a:t>
            </a:r>
          </a:p>
        </p:txBody>
      </p:sp>
      <p:sp>
        <p:nvSpPr>
          <p:cNvPr id="858" name="Shape 858"/>
          <p:cNvSpPr/>
          <p:nvPr/>
        </p:nvSpPr>
        <p:spPr>
          <a:xfrm>
            <a:off x="4933550" y="1635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59" name="Shape 859"/>
          <p:cNvSpPr/>
          <p:nvPr/>
        </p:nvSpPr>
        <p:spPr>
          <a:xfrm>
            <a:off x="7473800" y="1635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60" name="Shape 860"/>
          <p:cNvSpPr/>
          <p:nvPr/>
        </p:nvSpPr>
        <p:spPr>
          <a:xfrm>
            <a:off x="5325275" y="3496480"/>
            <a:ext cx="602400" cy="594600"/>
          </a:xfrm>
          <a:prstGeom prst="wedgeEllipseCallout">
            <a:avLst>
              <a:gd fmla="val -70082" name="adj1"/>
              <a:gd fmla="val -5521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61" name="Shape 861"/>
          <p:cNvSpPr/>
          <p:nvPr/>
        </p:nvSpPr>
        <p:spPr>
          <a:xfrm>
            <a:off x="8076200" y="3131705"/>
            <a:ext cx="602400" cy="594600"/>
          </a:xfrm>
          <a:prstGeom prst="wedgeEllipseCallout">
            <a:avLst>
              <a:gd fmla="val -74880" name="adj1"/>
              <a:gd fmla="val -449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62" name="Shape 862"/>
          <p:cNvSpPr/>
          <p:nvPr/>
        </p:nvSpPr>
        <p:spPr>
          <a:xfrm>
            <a:off x="5960350" y="2043080"/>
            <a:ext cx="602400" cy="594600"/>
          </a:xfrm>
          <a:prstGeom prst="wedgeEllipseCallout">
            <a:avLst>
              <a:gd fmla="val -5951" name="adj1"/>
              <a:gd fmla="val 8287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863" name="Shape 863"/>
          <p:cNvSpPr/>
          <p:nvPr/>
        </p:nvSpPr>
        <p:spPr>
          <a:xfrm>
            <a:off x="5237125" y="5827505"/>
            <a:ext cx="602400" cy="594600"/>
          </a:xfrm>
          <a:prstGeom prst="wedgeEllipseCallout">
            <a:avLst>
              <a:gd fmla="val -3370" name="adj1"/>
              <a:gd fmla="val -802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864" name="Shape 864"/>
          <p:cNvSpPr/>
          <p:nvPr/>
        </p:nvSpPr>
        <p:spPr>
          <a:xfrm>
            <a:off x="5237125" y="5827505"/>
            <a:ext cx="602400" cy="594600"/>
          </a:xfrm>
          <a:prstGeom prst="wedgeEllipseCallout">
            <a:avLst>
              <a:gd fmla="val 116094" name="adj1"/>
              <a:gd fmla="val -375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/>
        </p:nvSpPr>
        <p:spPr>
          <a:xfrm>
            <a:off x="7914325" y="2839626"/>
            <a:ext cx="405900" cy="400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71" name="Shape 8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認識條件機率表CPT</a:t>
            </a:r>
          </a:p>
        </p:txBody>
      </p:sp>
      <p:sp>
        <p:nvSpPr>
          <p:cNvPr id="872" name="Shape 8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3" name="Shape 8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74" name="Shape 874"/>
          <p:cNvGraphicFramePr/>
          <p:nvPr/>
        </p:nvGraphicFramePr>
        <p:xfrm>
          <a:off x="1947050" y="248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5" name="Shape 875"/>
          <p:cNvGraphicFramePr/>
          <p:nvPr/>
        </p:nvGraphicFramePr>
        <p:xfrm>
          <a:off x="5269400" y="231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35125"/>
                <a:gridCol w="835125"/>
                <a:gridCol w="8351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876" name="Shape 87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1238675" y="4666550"/>
            <a:ext cx="3114300" cy="183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有吸菸的機率為40%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>
                <a:solidFill>
                  <a:srgbClr val="980000"/>
                </a:solidFill>
              </a:rPr>
              <a:t>p(吸菸=有吸)</a:t>
            </a:r>
          </a:p>
        </p:txBody>
      </p:sp>
      <p:sp>
        <p:nvSpPr>
          <p:cNvPr id="878" name="Shape 878"/>
          <p:cNvSpPr txBox="1"/>
          <p:nvPr/>
        </p:nvSpPr>
        <p:spPr>
          <a:xfrm>
            <a:off x="2576325" y="109400"/>
            <a:ext cx="482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Conditional Probability Table</a:t>
            </a:r>
          </a:p>
        </p:txBody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4657125" y="4666550"/>
            <a:ext cx="3729900" cy="183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在沒</a:t>
            </a:r>
            <a:r>
              <a:rPr lang="zh-TW"/>
              <a:t>吸菸的前提下，</a:t>
            </a:r>
            <a:br>
              <a:rPr lang="zh-TW"/>
            </a:br>
            <a:r>
              <a:rPr lang="zh-TW"/>
              <a:t>沒病的機率是83.3%。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>
                <a:solidFill>
                  <a:srgbClr val="980000"/>
                </a:solidFill>
              </a:rPr>
              <a:t>p(生病=沒病|吸菸=沒吸)</a:t>
            </a:r>
          </a:p>
        </p:txBody>
      </p:sp>
      <p:cxnSp>
        <p:nvCxnSpPr>
          <p:cNvPr id="880" name="Shape 880"/>
          <p:cNvCxnSpPr>
            <a:stCxn id="881" idx="6"/>
          </p:cNvCxnSpPr>
          <p:nvPr/>
        </p:nvCxnSpPr>
        <p:spPr>
          <a:xfrm flipH="1" rot="10800000">
            <a:off x="5935300" y="4462701"/>
            <a:ext cx="14940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1" name="Shape 881"/>
          <p:cNvSpPr/>
          <p:nvPr/>
        </p:nvSpPr>
        <p:spPr>
          <a:xfrm>
            <a:off x="5529400" y="4266051"/>
            <a:ext cx="405900" cy="400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>
                <a:solidFill>
                  <a:srgbClr val="FFFFFF"/>
                </a:solidFill>
              </a:rPr>
              <a:t>1</a:t>
            </a:r>
          </a:p>
        </p:txBody>
      </p:sp>
      <p:cxnSp>
        <p:nvCxnSpPr>
          <p:cNvPr id="882" name="Shape 882"/>
          <p:cNvCxnSpPr>
            <a:stCxn id="870" idx="4"/>
          </p:cNvCxnSpPr>
          <p:nvPr/>
        </p:nvCxnSpPr>
        <p:spPr>
          <a:xfrm flipH="1">
            <a:off x="8116075" y="3240126"/>
            <a:ext cx="1200" cy="84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9" name="Shape 88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預測結果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有病的機率？</a:t>
            </a:r>
          </a:p>
        </p:txBody>
      </p:sp>
      <p:pic>
        <p:nvPicPr>
          <p:cNvPr descr="slide user administrator blue admin account profile people human"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893" name="Shape 893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?% </a:t>
            </a:r>
          </a:p>
        </p:txBody>
      </p:sp>
      <p:sp>
        <p:nvSpPr>
          <p:cNvPr id="894" name="Shape 894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?% </a:t>
            </a:r>
          </a:p>
        </p:txBody>
      </p:sp>
      <p:sp>
        <p:nvSpPr>
          <p:cNvPr id="895" name="Shape 895"/>
          <p:cNvSpPr/>
          <p:nvPr/>
        </p:nvSpPr>
        <p:spPr>
          <a:xfrm rot="8100000">
            <a:off x="3588404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6857525" y="39353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不知道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有沒有吸菸</a:t>
            </a:r>
          </a:p>
        </p:txBody>
      </p:sp>
      <p:graphicFrame>
        <p:nvGraphicFramePr>
          <p:cNvPr id="898" name="Shape 898"/>
          <p:cNvGraphicFramePr/>
          <p:nvPr/>
        </p:nvGraphicFramePr>
        <p:xfrm>
          <a:off x="933450" y="38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0400"/>
                <a:gridCol w="1030400"/>
                <a:gridCol w="1030400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9" name="Shape 899"/>
          <p:cNvGraphicFramePr/>
          <p:nvPr/>
        </p:nvGraphicFramePr>
        <p:xfrm>
          <a:off x="933450" y="22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00" name="Shape 900"/>
          <p:cNvSpPr/>
          <p:nvPr/>
        </p:nvSpPr>
        <p:spPr>
          <a:xfrm>
            <a:off x="311665" y="38827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901" name="Shape 901"/>
          <p:cNvSpPr/>
          <p:nvPr/>
        </p:nvSpPr>
        <p:spPr>
          <a:xfrm>
            <a:off x="311675" y="20476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902" name="Shape 902"/>
          <p:cNvCxnSpPr>
            <a:stCxn id="901" idx="2"/>
            <a:endCxn id="900" idx="0"/>
          </p:cNvCxnSpPr>
          <p:nvPr/>
        </p:nvCxnSpPr>
        <p:spPr>
          <a:xfrm>
            <a:off x="748625" y="25309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9" name="Shape 9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預測結果</a:t>
            </a:r>
            <a:br>
              <a:rPr lang="zh-TW"/>
            </a:br>
            <a:r>
              <a:rPr b="0" lang="zh-TW" sz="3200">
                <a:solidFill>
                  <a:schemeClr val="dk1"/>
                </a:solidFill>
              </a:rPr>
              <a:t>有病的機率？</a:t>
            </a:r>
          </a:p>
        </p:txBody>
      </p:sp>
      <p:pic>
        <p:nvPicPr>
          <p:cNvPr descr="slide user administrator blue admin account profile people human" id="911" name="Shape 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913" name="Shape 913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?% </a:t>
            </a:r>
          </a:p>
        </p:txBody>
      </p:sp>
      <p:sp>
        <p:nvSpPr>
          <p:cNvPr id="914" name="Shape 914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?% </a:t>
            </a:r>
          </a:p>
        </p:txBody>
      </p:sp>
      <p:sp>
        <p:nvSpPr>
          <p:cNvPr id="915" name="Shape 915"/>
          <p:cNvSpPr/>
          <p:nvPr/>
        </p:nvSpPr>
        <p:spPr>
          <a:xfrm rot="8100000">
            <a:off x="4296581" y="3740869"/>
            <a:ext cx="886288" cy="88628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6857525" y="39353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不知道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有沒有吸菸</a:t>
            </a:r>
          </a:p>
        </p:txBody>
      </p:sp>
      <p:grpSp>
        <p:nvGrpSpPr>
          <p:cNvPr id="918" name="Shape 918"/>
          <p:cNvGrpSpPr/>
          <p:nvPr/>
        </p:nvGrpSpPr>
        <p:grpSpPr>
          <a:xfrm>
            <a:off x="32528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19" name="Shape 9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0" name="Shape 92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Shape 921"/>
          <p:cNvGrpSpPr/>
          <p:nvPr/>
        </p:nvGrpSpPr>
        <p:grpSpPr>
          <a:xfrm>
            <a:off x="118792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22" name="Shape 9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Shape 92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Shape 924"/>
          <p:cNvGrpSpPr/>
          <p:nvPr/>
        </p:nvGrpSpPr>
        <p:grpSpPr>
          <a:xfrm>
            <a:off x="205056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25" name="Shape 9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6" name="Shape 92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Shape 927"/>
          <p:cNvGrpSpPr/>
          <p:nvPr/>
        </p:nvGrpSpPr>
        <p:grpSpPr>
          <a:xfrm>
            <a:off x="377584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28" name="Shape 9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Shape 92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0" name="Shape 930"/>
          <p:cNvGrpSpPr/>
          <p:nvPr/>
        </p:nvGrpSpPr>
        <p:grpSpPr>
          <a:xfrm>
            <a:off x="2913570" y="3307531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31" name="Shape 9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Shape 93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Shape 933"/>
          <p:cNvGrpSpPr/>
          <p:nvPr/>
        </p:nvGrpSpPr>
        <p:grpSpPr>
          <a:xfrm>
            <a:off x="32565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34" name="Shape 9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5" name="Shape 93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Shape 936"/>
          <p:cNvGrpSpPr/>
          <p:nvPr/>
        </p:nvGrpSpPr>
        <p:grpSpPr>
          <a:xfrm>
            <a:off x="118829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37" name="Shape 9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Shape 93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9" name="Shape 939"/>
          <p:cNvGrpSpPr/>
          <p:nvPr/>
        </p:nvGrpSpPr>
        <p:grpSpPr>
          <a:xfrm>
            <a:off x="205093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40" name="Shape 9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1" name="Shape 94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Shape 942"/>
          <p:cNvGrpSpPr/>
          <p:nvPr/>
        </p:nvGrpSpPr>
        <p:grpSpPr>
          <a:xfrm>
            <a:off x="291357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43" name="Shape 9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4" name="Shape 94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Shape 945"/>
          <p:cNvGrpSpPr/>
          <p:nvPr/>
        </p:nvGrpSpPr>
        <p:grpSpPr>
          <a:xfrm>
            <a:off x="3776209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46" name="Shape 9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7" name="Shape 94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8" name="Shape 9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5353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69414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153476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026172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8" name="Shape 9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預測結果：事前機率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有病的機率？</a:t>
            </a:r>
          </a:p>
        </p:txBody>
      </p:sp>
      <p:pic>
        <p:nvPicPr>
          <p:cNvPr descr="slide user administrator blue admin account profile people human"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962" name="Shape 962"/>
          <p:cNvSpPr/>
          <p:nvPr/>
        </p:nvSpPr>
        <p:spPr>
          <a:xfrm rot="8100000">
            <a:off x="4296581" y="3740869"/>
            <a:ext cx="886288" cy="88628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857525" y="39353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不知道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有沒有吸菸</a:t>
            </a:r>
          </a:p>
        </p:txBody>
      </p:sp>
      <p:grpSp>
        <p:nvGrpSpPr>
          <p:cNvPr id="965" name="Shape 965"/>
          <p:cNvGrpSpPr/>
          <p:nvPr/>
        </p:nvGrpSpPr>
        <p:grpSpPr>
          <a:xfrm>
            <a:off x="32528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66" name="Shape 9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7" name="Shape 967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Shape 968"/>
          <p:cNvGrpSpPr/>
          <p:nvPr/>
        </p:nvGrpSpPr>
        <p:grpSpPr>
          <a:xfrm>
            <a:off x="118792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69" name="Shape 9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0" name="Shape 97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1" name="Shape 971"/>
          <p:cNvGrpSpPr/>
          <p:nvPr/>
        </p:nvGrpSpPr>
        <p:grpSpPr>
          <a:xfrm>
            <a:off x="205056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72" name="Shape 9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3" name="Shape 973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377584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975" name="Shape 9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Shape 97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Shape 977"/>
          <p:cNvGrpSpPr/>
          <p:nvPr/>
        </p:nvGrpSpPr>
        <p:grpSpPr>
          <a:xfrm>
            <a:off x="2913570" y="3307531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78" name="Shape 9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Shape 979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Shape 980"/>
          <p:cNvGrpSpPr/>
          <p:nvPr/>
        </p:nvGrpSpPr>
        <p:grpSpPr>
          <a:xfrm>
            <a:off x="32565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81" name="Shape 9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Shape 98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Shape 983"/>
          <p:cNvGrpSpPr/>
          <p:nvPr/>
        </p:nvGrpSpPr>
        <p:grpSpPr>
          <a:xfrm>
            <a:off x="118829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84" name="Shape 9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5" name="Shape 98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Shape 986"/>
          <p:cNvGrpSpPr/>
          <p:nvPr/>
        </p:nvGrpSpPr>
        <p:grpSpPr>
          <a:xfrm>
            <a:off x="205093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87" name="Shape 9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8" name="Shape 98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9" name="Shape 989"/>
          <p:cNvGrpSpPr/>
          <p:nvPr/>
        </p:nvGrpSpPr>
        <p:grpSpPr>
          <a:xfrm>
            <a:off x="291357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90" name="Shape 9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1" name="Shape 99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2" name="Shape 992"/>
          <p:cNvGrpSpPr/>
          <p:nvPr/>
        </p:nvGrpSpPr>
        <p:grpSpPr>
          <a:xfrm>
            <a:off x="3776209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993" name="Shape 99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4" name="Shape 99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5" name="Shape 9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85353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69414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153476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026172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</a:t>
            </a:r>
            <a:r>
              <a:rPr lang="zh-TW" sz="4800">
                <a:solidFill>
                  <a:srgbClr val="FFFF00"/>
                </a:solidFill>
              </a:rPr>
              <a:t>6</a:t>
            </a:r>
            <a:r>
              <a:rPr lang="zh-TW" sz="4800">
                <a:solidFill>
                  <a:srgbClr val="FFFF00"/>
                </a:solidFill>
              </a:rPr>
              <a:t>0</a:t>
            </a:r>
            <a:r>
              <a:rPr lang="zh-TW" sz="3200">
                <a:solidFill>
                  <a:srgbClr val="FFFFFF"/>
                </a:solidFill>
              </a:rPr>
              <a:t>% </a:t>
            </a:r>
          </a:p>
        </p:txBody>
      </p:sp>
      <p:sp>
        <p:nvSpPr>
          <p:cNvPr id="1000" name="Shape 1000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</a:t>
            </a:r>
            <a:r>
              <a:rPr lang="zh-TW" sz="4800">
                <a:solidFill>
                  <a:srgbClr val="FFFF00"/>
                </a:solidFill>
              </a:rPr>
              <a:t>4</a:t>
            </a:r>
            <a:r>
              <a:rPr lang="zh-TW" sz="4800">
                <a:solidFill>
                  <a:srgbClr val="FFFF00"/>
                </a:solidFill>
              </a:rPr>
              <a:t>0</a:t>
            </a:r>
            <a:r>
              <a:rPr lang="zh-TW" sz="3200">
                <a:solidFill>
                  <a:srgbClr val="FFFFFF"/>
                </a:solidFill>
              </a:rPr>
              <a:t>% </a:t>
            </a:r>
          </a:p>
        </p:txBody>
      </p:sp>
      <p:sp>
        <p:nvSpPr>
          <p:cNvPr id="1001" name="Shape 1001"/>
          <p:cNvSpPr txBox="1"/>
          <p:nvPr/>
        </p:nvSpPr>
        <p:spPr>
          <a:xfrm>
            <a:off x="427275" y="2307050"/>
            <a:ext cx="3251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請先忽略有沒有吸菸</a:t>
            </a:r>
          </a:p>
        </p:txBody>
      </p:sp>
      <p:sp>
        <p:nvSpPr>
          <p:cNvPr id="1002" name="Shape 1002"/>
          <p:cNvSpPr txBox="1"/>
          <p:nvPr/>
        </p:nvSpPr>
        <p:spPr>
          <a:xfrm rot="900264">
            <a:off x="6822696" y="3431786"/>
            <a:ext cx="22909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巨量資料預測完成！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6" name="Shape 3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972" y="4309550"/>
            <a:ext cx="2626625" cy="19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1009275" y="505156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800">
                <a:solidFill>
                  <a:srgbClr val="FFFFFF"/>
                </a:solidFill>
              </a:rPr>
              <a:t>毀滅人類的凶手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人工智慧</a:t>
            </a:r>
          </a:p>
        </p:txBody>
      </p:sp>
      <p:sp>
        <p:nvSpPr>
          <p:cNvPr id="390" name="Shape 390"/>
          <p:cNvSpPr/>
          <p:nvPr/>
        </p:nvSpPr>
        <p:spPr>
          <a:xfrm flipH="1" rot="5400000">
            <a:off x="6805450" y="3758300"/>
            <a:ext cx="68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9" name="Shape 10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事前機率的計算方式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計算機率p(生病=有病)</a:t>
            </a:r>
          </a:p>
        </p:txBody>
      </p:sp>
      <p:sp>
        <p:nvSpPr>
          <p:cNvPr id="1010" name="Shape 10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graphicFrame>
        <p:nvGraphicFramePr>
          <p:cNvPr id="1012" name="Shape 1012"/>
          <p:cNvGraphicFramePr/>
          <p:nvPr/>
        </p:nvGraphicFramePr>
        <p:xfrm>
          <a:off x="933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1013" name="Shape 1013"/>
          <p:cNvSpPr txBox="1"/>
          <p:nvPr>
            <p:ph idx="2" type="body"/>
          </p:nvPr>
        </p:nvSpPr>
        <p:spPr>
          <a:xfrm>
            <a:off x="3512025" y="1791150"/>
            <a:ext cx="5365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計算機率 </a:t>
            </a:r>
            <a:r>
              <a:rPr lang="zh-TW"/>
              <a:t>p(</a:t>
            </a:r>
            <a:r>
              <a:rPr lang="zh-TW"/>
              <a:t>生病=有病</a:t>
            </a:r>
            <a:r>
              <a:rPr lang="zh-TW"/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</a:t>
            </a:r>
            <a:r>
              <a:rPr lang="zh-TW"/>
              <a:t>  </a:t>
            </a:r>
            <a:r>
              <a:rPr lang="zh-TW" sz="2000">
                <a:solidFill>
                  <a:srgbClr val="0000FF"/>
                </a:solidFill>
              </a:rPr>
              <a:t>p(</a:t>
            </a:r>
            <a:r>
              <a:rPr lang="zh-TW" sz="2000">
                <a:solidFill>
                  <a:srgbClr val="0000FF"/>
                </a:solidFill>
              </a:rPr>
              <a:t>吸菸=有吸</a:t>
            </a:r>
            <a:r>
              <a:rPr lang="zh-TW" sz="2000">
                <a:solidFill>
                  <a:srgbClr val="0000FF"/>
                </a:solidFill>
              </a:rPr>
              <a:t>)</a:t>
            </a:r>
            <a:r>
              <a:rPr lang="zh-TW" sz="2000"/>
              <a:t> x </a:t>
            </a:r>
            <a:r>
              <a:rPr lang="zh-TW" sz="2000">
                <a:solidFill>
                  <a:srgbClr val="FF0000"/>
                </a:solidFill>
              </a:rPr>
              <a:t>p(</a:t>
            </a:r>
            <a:r>
              <a:rPr lang="zh-TW" sz="2000">
                <a:solidFill>
                  <a:srgbClr val="FF0000"/>
                </a:solidFill>
              </a:rPr>
              <a:t>生病=有病|吸菸=有吸</a:t>
            </a:r>
            <a:r>
              <a:rPr lang="zh-TW" sz="2000">
                <a:solidFill>
                  <a:srgbClr val="FF0000"/>
                </a:solidFill>
              </a:rPr>
              <a:t>)</a:t>
            </a:r>
            <a:r>
              <a:rPr lang="zh-TW" sz="2000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000"/>
              <a:t>  + </a:t>
            </a:r>
            <a:r>
              <a:rPr lang="zh-TW" sz="2000">
                <a:solidFill>
                  <a:srgbClr val="0000FF"/>
                </a:solidFill>
              </a:rPr>
              <a:t>p(吸菸=沒吸)</a:t>
            </a:r>
            <a:r>
              <a:rPr lang="zh-TW" sz="2000">
                <a:solidFill>
                  <a:schemeClr val="dk1"/>
                </a:solidFill>
              </a:rPr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p(生病=有病|吸菸=沒吸)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</a:t>
            </a:r>
            <a:r>
              <a:rPr lang="zh-TW">
                <a:solidFill>
                  <a:srgbClr val="0000FF"/>
                </a:solidFill>
              </a:rPr>
              <a:t>0.4</a:t>
            </a:r>
            <a:r>
              <a:rPr lang="zh-TW">
                <a:solidFill>
                  <a:schemeClr val="dk1"/>
                </a:solidFill>
              </a:rPr>
              <a:t> x </a:t>
            </a:r>
            <a:r>
              <a:rPr lang="zh-TW">
                <a:solidFill>
                  <a:srgbClr val="FF0000"/>
                </a:solidFill>
              </a:rPr>
              <a:t>0.75</a:t>
            </a:r>
            <a:r>
              <a:rPr lang="zh-TW">
                <a:solidFill>
                  <a:schemeClr val="dk1"/>
                </a:solidFill>
              </a:rPr>
              <a:t> + </a:t>
            </a:r>
            <a:r>
              <a:rPr lang="zh-TW">
                <a:solidFill>
                  <a:srgbClr val="0000FF"/>
                </a:solidFill>
              </a:rPr>
              <a:t>0.6</a:t>
            </a:r>
            <a:r>
              <a:rPr lang="zh-TW">
                <a:solidFill>
                  <a:schemeClr val="dk1"/>
                </a:solidFill>
              </a:rPr>
              <a:t> x </a:t>
            </a:r>
            <a:r>
              <a:rPr lang="zh-TW">
                <a:solidFill>
                  <a:srgbClr val="FF0000"/>
                </a:solidFill>
              </a:rPr>
              <a:t>0.167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0.4 = </a:t>
            </a:r>
            <a:r>
              <a:rPr b="1" lang="zh-TW" sz="3600">
                <a:solidFill>
                  <a:schemeClr val="dk1"/>
                </a:solidFill>
              </a:rPr>
              <a:t>40%</a:t>
            </a:r>
          </a:p>
        </p:txBody>
      </p:sp>
      <p:graphicFrame>
        <p:nvGraphicFramePr>
          <p:cNvPr id="1014" name="Shape 1014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015" name="Shape 1015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016" name="Shape 1016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017" name="Shape 1017"/>
          <p:cNvCxnSpPr>
            <a:stCxn id="1016" idx="2"/>
            <a:endCxn id="1015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4" name="Shape 102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預測新看診者...有吸菸！</a:t>
            </a:r>
          </a:p>
        </p:txBody>
      </p:sp>
      <p:grpSp>
        <p:nvGrpSpPr>
          <p:cNvPr id="1026" name="Shape 1026"/>
          <p:cNvGrpSpPr/>
          <p:nvPr/>
        </p:nvGrpSpPr>
        <p:grpSpPr>
          <a:xfrm>
            <a:off x="6229125" y="1999058"/>
            <a:ext cx="1219200" cy="1219200"/>
            <a:chOff x="947325" y="2481033"/>
            <a:chExt cx="1219200" cy="1219200"/>
          </a:xfrm>
        </p:grpSpPr>
        <p:pic>
          <p:nvPicPr>
            <p:cNvPr descr="slide user administrator blue admin account profile people human" id="1027" name="Shape 10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8" name="Shape 102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9" name="Shape 1029"/>
          <p:cNvGrpSpPr/>
          <p:nvPr/>
        </p:nvGrpSpPr>
        <p:grpSpPr>
          <a:xfrm>
            <a:off x="6229125" y="491683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1030" name="Shape 10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Shape 1031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" name="Shape 1032"/>
          <p:cNvSpPr/>
          <p:nvPr/>
        </p:nvSpPr>
        <p:spPr>
          <a:xfrm>
            <a:off x="397172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有病: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沒病: ?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7564075" y="5326175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生病了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7564075" y="2453725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沒生病</a:t>
            </a:r>
          </a:p>
        </p:txBody>
      </p:sp>
      <p:grpSp>
        <p:nvGrpSpPr>
          <p:cNvPr id="1035" name="Shape 1035"/>
          <p:cNvGrpSpPr/>
          <p:nvPr/>
        </p:nvGrpSpPr>
        <p:grpSpPr>
          <a:xfrm>
            <a:off x="6229125" y="3463833"/>
            <a:ext cx="1219200" cy="1219200"/>
            <a:chOff x="5602175" y="3529383"/>
            <a:chExt cx="1219200" cy="1219200"/>
          </a:xfrm>
        </p:grpSpPr>
        <p:pic>
          <p:nvPicPr>
            <p:cNvPr descr="slide user administrator blue admin account profile people human" id="1036" name="Shape 10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7" name="Shape 1037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4800">
                  <a:solidFill>
                    <a:srgbClr val="FFFFFF"/>
                  </a:solidFill>
                </a:rPr>
                <a:t>?</a:t>
              </a:r>
            </a:p>
          </p:txBody>
        </p:sp>
      </p:grpSp>
      <p:cxnSp>
        <p:nvCxnSpPr>
          <p:cNvPr id="1038" name="Shape 1038"/>
          <p:cNvCxnSpPr/>
          <p:nvPr/>
        </p:nvCxnSpPr>
        <p:spPr>
          <a:xfrm rot="10800000">
            <a:off x="6838725" y="31681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9" name="Shape 1039"/>
          <p:cNvCxnSpPr/>
          <p:nvPr/>
        </p:nvCxnSpPr>
        <p:spPr>
          <a:xfrm>
            <a:off x="6838725" y="45914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0" name="Shape 1040"/>
          <p:cNvSpPr/>
          <p:nvPr/>
        </p:nvSpPr>
        <p:spPr>
          <a:xfrm>
            <a:off x="778225" y="3463825"/>
            <a:ext cx="24156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吸菸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zh-TW" sz="2400">
                <a:solidFill>
                  <a:srgbClr val="FF0000"/>
                </a:solidFill>
              </a:rPr>
              <a:t>有吸: 100%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zh-TW" sz="2400">
                <a:solidFill>
                  <a:srgbClr val="FF0000"/>
                </a:solidFill>
              </a:rPr>
              <a:t>沒吸: 0</a:t>
            </a:r>
          </a:p>
        </p:txBody>
      </p:sp>
      <p:cxnSp>
        <p:nvCxnSpPr>
          <p:cNvPr id="1041" name="Shape 1041"/>
          <p:cNvCxnSpPr>
            <a:endCxn id="1032" idx="1"/>
          </p:cNvCxnSpPr>
          <p:nvPr/>
        </p:nvCxnSpPr>
        <p:spPr>
          <a:xfrm>
            <a:off x="3193825" y="4203325"/>
            <a:ext cx="777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42" name="Shape 10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979603" y="3685461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 txBox="1"/>
          <p:nvPr/>
        </p:nvSpPr>
        <p:spPr>
          <a:xfrm>
            <a:off x="1083625" y="2983225"/>
            <a:ext cx="1804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設定證據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0" name="Shape 10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預測結果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已知有吸菸，有病的機率？</a:t>
            </a:r>
          </a:p>
        </p:txBody>
      </p:sp>
      <p:pic>
        <p:nvPicPr>
          <p:cNvPr descr="slide user administrator blue admin account profile people human"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054" name="Shape 1054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?% </a:t>
            </a:r>
          </a:p>
        </p:txBody>
      </p:sp>
      <p:sp>
        <p:nvSpPr>
          <p:cNvPr id="1055" name="Shape 1055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?% </a:t>
            </a:r>
          </a:p>
        </p:txBody>
      </p:sp>
      <p:sp>
        <p:nvSpPr>
          <p:cNvPr id="1056" name="Shape 105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pic>
        <p:nvPicPr>
          <p:cNvPr id="1057" name="Shape 10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88503" y="3685461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Shape 1058"/>
          <p:cNvSpPr txBox="1"/>
          <p:nvPr/>
        </p:nvSpPr>
        <p:spPr>
          <a:xfrm>
            <a:off x="6857525" y="44687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</a:t>
            </a:r>
          </a:p>
        </p:txBody>
      </p:sp>
      <p:sp>
        <p:nvSpPr>
          <p:cNvPr id="1059" name="Shape 1059"/>
          <p:cNvSpPr/>
          <p:nvPr/>
        </p:nvSpPr>
        <p:spPr>
          <a:xfrm rot="8100000">
            <a:off x="3537516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60" name="Shape 1060"/>
          <p:cNvGraphicFramePr/>
          <p:nvPr/>
        </p:nvGraphicFramePr>
        <p:xfrm>
          <a:off x="933450" y="38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0400"/>
                <a:gridCol w="1030400"/>
                <a:gridCol w="1030400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1" name="Shape 1061"/>
          <p:cNvGraphicFramePr/>
          <p:nvPr/>
        </p:nvGraphicFramePr>
        <p:xfrm>
          <a:off x="933450" y="22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062" name="Shape 1062"/>
          <p:cNvSpPr/>
          <p:nvPr/>
        </p:nvSpPr>
        <p:spPr>
          <a:xfrm>
            <a:off x="311665" y="38827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063" name="Shape 1063"/>
          <p:cNvSpPr/>
          <p:nvPr/>
        </p:nvSpPr>
        <p:spPr>
          <a:xfrm>
            <a:off x="311675" y="20476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064" name="Shape 1064"/>
          <p:cNvCxnSpPr>
            <a:stCxn id="1063" idx="2"/>
            <a:endCxn id="1062" idx="0"/>
          </p:cNvCxnSpPr>
          <p:nvPr/>
        </p:nvCxnSpPr>
        <p:spPr>
          <a:xfrm>
            <a:off x="748625" y="25309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71" name="Shape 10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預測結果：</a:t>
            </a:r>
            <a:r>
              <a:rPr lang="zh-TW"/>
              <a:t>條件機率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已知有吸菸，有病的機率？</a:t>
            </a:r>
          </a:p>
        </p:txBody>
      </p:sp>
      <p:pic>
        <p:nvPicPr>
          <p:cNvPr descr="slide user administrator blue admin account profile people human"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075" name="Shape 1075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25% </a:t>
            </a:r>
          </a:p>
        </p:txBody>
      </p:sp>
      <p:sp>
        <p:nvSpPr>
          <p:cNvPr id="1076" name="Shape 1076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75% </a:t>
            </a:r>
          </a:p>
        </p:txBody>
      </p:sp>
      <p:sp>
        <p:nvSpPr>
          <p:cNvPr id="1077" name="Shape 1077"/>
          <p:cNvSpPr/>
          <p:nvPr/>
        </p:nvSpPr>
        <p:spPr>
          <a:xfrm rot="8100000">
            <a:off x="3537516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8" name="Shape 1078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graphicFrame>
        <p:nvGraphicFramePr>
          <p:cNvPr id="1079" name="Shape 1079"/>
          <p:cNvGraphicFramePr/>
          <p:nvPr/>
        </p:nvGraphicFramePr>
        <p:xfrm>
          <a:off x="933450" y="38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0400"/>
                <a:gridCol w="1030400"/>
                <a:gridCol w="1030400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1080" name="Shape 10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88503" y="3685461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Shape 1081"/>
          <p:cNvSpPr txBox="1"/>
          <p:nvPr/>
        </p:nvSpPr>
        <p:spPr>
          <a:xfrm>
            <a:off x="6857525" y="44687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</a:t>
            </a:r>
          </a:p>
        </p:txBody>
      </p:sp>
      <p:graphicFrame>
        <p:nvGraphicFramePr>
          <p:cNvPr id="1082" name="Shape 1082"/>
          <p:cNvGraphicFramePr/>
          <p:nvPr/>
        </p:nvGraphicFramePr>
        <p:xfrm>
          <a:off x="933450" y="22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083" name="Shape 1083"/>
          <p:cNvSpPr/>
          <p:nvPr/>
        </p:nvSpPr>
        <p:spPr>
          <a:xfrm>
            <a:off x="311665" y="38827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084" name="Shape 1084"/>
          <p:cNvSpPr/>
          <p:nvPr/>
        </p:nvSpPr>
        <p:spPr>
          <a:xfrm>
            <a:off x="311675" y="20476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085" name="Shape 1085"/>
          <p:cNvCxnSpPr>
            <a:stCxn id="1084" idx="2"/>
            <a:endCxn id="1083" idx="0"/>
          </p:cNvCxnSpPr>
          <p:nvPr/>
        </p:nvCxnSpPr>
        <p:spPr>
          <a:xfrm>
            <a:off x="748625" y="25309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2" name="Shape 10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預測結果：條件機率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已知有吸菸，有病的機率？</a:t>
            </a:r>
          </a:p>
        </p:txBody>
      </p:sp>
      <p:pic>
        <p:nvPicPr>
          <p:cNvPr descr="slide user administrator blue admin account profile people human"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175" y="3453183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096" name="Shape 1096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沒病: 25% </a:t>
            </a:r>
          </a:p>
        </p:txBody>
      </p:sp>
      <p:sp>
        <p:nvSpPr>
          <p:cNvPr id="1097" name="Shape 1097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有病: 75% </a:t>
            </a:r>
          </a:p>
        </p:txBody>
      </p:sp>
      <p:sp>
        <p:nvSpPr>
          <p:cNvPr id="1098" name="Shape 1098"/>
          <p:cNvSpPr/>
          <p:nvPr/>
        </p:nvSpPr>
        <p:spPr>
          <a:xfrm rot="8100000">
            <a:off x="4445999" y="3691124"/>
            <a:ext cx="748402" cy="748402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9" name="Shape 1099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pic>
        <p:nvPicPr>
          <p:cNvPr id="1100" name="Shape 1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488503" y="3685461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6857525" y="446876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</a:t>
            </a:r>
          </a:p>
        </p:txBody>
      </p:sp>
      <p:sp>
        <p:nvSpPr>
          <p:cNvPr id="1102" name="Shape 1102"/>
          <p:cNvSpPr txBox="1"/>
          <p:nvPr/>
        </p:nvSpPr>
        <p:spPr>
          <a:xfrm rot="899929">
            <a:off x="6630802" y="3507886"/>
            <a:ext cx="22175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巨量資料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          預測完成！</a:t>
            </a:r>
          </a:p>
        </p:txBody>
      </p:sp>
      <p:grpSp>
        <p:nvGrpSpPr>
          <p:cNvPr id="1103" name="Shape 1103"/>
          <p:cNvGrpSpPr/>
          <p:nvPr/>
        </p:nvGrpSpPr>
        <p:grpSpPr>
          <a:xfrm>
            <a:off x="32528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104" name="Shape 1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Shape 1105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Shape 1106"/>
          <p:cNvGrpSpPr/>
          <p:nvPr/>
        </p:nvGrpSpPr>
        <p:grpSpPr>
          <a:xfrm>
            <a:off x="118792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107" name="Shape 1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Shape 110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Shape 1109"/>
          <p:cNvGrpSpPr/>
          <p:nvPr/>
        </p:nvGrpSpPr>
        <p:grpSpPr>
          <a:xfrm>
            <a:off x="205056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110" name="Shape 1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1" name="Shape 1111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2" name="Shape 1112"/>
          <p:cNvGrpSpPr/>
          <p:nvPr/>
        </p:nvGrpSpPr>
        <p:grpSpPr>
          <a:xfrm>
            <a:off x="377584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113" name="Shape 1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Shape 111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Shape 1115"/>
          <p:cNvGrpSpPr/>
          <p:nvPr/>
        </p:nvGrpSpPr>
        <p:grpSpPr>
          <a:xfrm>
            <a:off x="2913570" y="3307531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16" name="Shape 1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Shape 111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Shape 1118"/>
          <p:cNvGrpSpPr/>
          <p:nvPr/>
        </p:nvGrpSpPr>
        <p:grpSpPr>
          <a:xfrm>
            <a:off x="32565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19" name="Shape 1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0" name="Shape 112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Shape 1121"/>
          <p:cNvGrpSpPr/>
          <p:nvPr/>
        </p:nvGrpSpPr>
        <p:grpSpPr>
          <a:xfrm>
            <a:off x="118829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22" name="Shape 11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3" name="Shape 1123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Shape 1124"/>
          <p:cNvGrpSpPr/>
          <p:nvPr/>
        </p:nvGrpSpPr>
        <p:grpSpPr>
          <a:xfrm>
            <a:off x="205093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25" name="Shape 1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6" name="Shape 1126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Shape 1127"/>
          <p:cNvGrpSpPr/>
          <p:nvPr/>
        </p:nvGrpSpPr>
        <p:grpSpPr>
          <a:xfrm>
            <a:off x="291357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28" name="Shape 11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9" name="Shape 1129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0" name="Shape 1130"/>
          <p:cNvGrpSpPr/>
          <p:nvPr/>
        </p:nvGrpSpPr>
        <p:grpSpPr>
          <a:xfrm>
            <a:off x="3776209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131" name="Shape 1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Shape 113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3" name="Shape 1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5353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Shape 1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269414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Shape 1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53476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Shape 1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26172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Shape 1137"/>
          <p:cNvSpPr/>
          <p:nvPr/>
        </p:nvSpPr>
        <p:spPr>
          <a:xfrm>
            <a:off x="275700" y="3113425"/>
            <a:ext cx="35409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44" name="Shape 1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條件</a:t>
            </a:r>
            <a:r>
              <a:rPr lang="zh-TW"/>
              <a:t>機率的計算方式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已知有吸菸，</a:t>
            </a:r>
            <a:r>
              <a:rPr b="0" lang="zh-TW" sz="3200"/>
              <a:t>計算生病的</a:t>
            </a:r>
            <a:r>
              <a:rPr b="0" lang="zh-TW" sz="3200"/>
              <a:t>機率p</a:t>
            </a:r>
          </a:p>
        </p:txBody>
      </p:sp>
      <p:sp>
        <p:nvSpPr>
          <p:cNvPr id="1145" name="Shape 114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graphicFrame>
        <p:nvGraphicFramePr>
          <p:cNvPr id="1147" name="Shape 1147"/>
          <p:cNvGraphicFramePr/>
          <p:nvPr/>
        </p:nvGraphicFramePr>
        <p:xfrm>
          <a:off x="10096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1148" name="Shape 1148"/>
          <p:cNvSpPr txBox="1"/>
          <p:nvPr>
            <p:ph idx="2" type="body"/>
          </p:nvPr>
        </p:nvSpPr>
        <p:spPr>
          <a:xfrm>
            <a:off x="3550600" y="1791150"/>
            <a:ext cx="53379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計算機率 p(生病=有病|</a:t>
            </a:r>
            <a:r>
              <a:rPr lang="zh-TW"/>
              <a:t>吸菸=有</a:t>
            </a:r>
            <a:r>
              <a:rPr lang="zh-TW"/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  </a:t>
            </a:r>
            <a:r>
              <a:rPr lang="zh-TW" sz="2000">
                <a:solidFill>
                  <a:srgbClr val="0000FF"/>
                </a:solidFill>
              </a:rPr>
              <a:t>p(吸菸=有吸)</a:t>
            </a:r>
            <a:r>
              <a:rPr lang="zh-TW" sz="2000"/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p(生病=有病|吸菸=有吸)</a:t>
            </a:r>
            <a:r>
              <a:rPr lang="zh-TW" sz="2000"/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000"/>
              <a:t>  + </a:t>
            </a:r>
            <a:r>
              <a:rPr lang="zh-TW" sz="2000">
                <a:solidFill>
                  <a:srgbClr val="0000FF"/>
                </a:solidFill>
              </a:rPr>
              <a:t>p(吸菸=沒吸)</a:t>
            </a:r>
            <a:r>
              <a:rPr lang="zh-TW" sz="2000">
                <a:solidFill>
                  <a:schemeClr val="dk1"/>
                </a:solidFill>
              </a:rPr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p(生病=有病|吸菸=沒吸)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</a:t>
            </a:r>
            <a:r>
              <a:rPr lang="zh-TW">
                <a:solidFill>
                  <a:srgbClr val="0000FF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 x </a:t>
            </a:r>
            <a:r>
              <a:rPr lang="zh-TW">
                <a:solidFill>
                  <a:srgbClr val="FF0000"/>
                </a:solidFill>
              </a:rPr>
              <a:t>0.75</a:t>
            </a:r>
            <a:r>
              <a:rPr lang="zh-TW">
                <a:solidFill>
                  <a:schemeClr val="dk1"/>
                </a:solidFill>
              </a:rPr>
              <a:t> + </a:t>
            </a:r>
            <a:r>
              <a:rPr lang="zh-TW">
                <a:solidFill>
                  <a:srgbClr val="0000FF"/>
                </a:solidFill>
              </a:rPr>
              <a:t>0</a:t>
            </a:r>
            <a:r>
              <a:rPr lang="zh-TW">
                <a:solidFill>
                  <a:schemeClr val="dk1"/>
                </a:solidFill>
              </a:rPr>
              <a:t> x </a:t>
            </a:r>
            <a:r>
              <a:rPr lang="zh-TW">
                <a:solidFill>
                  <a:srgbClr val="FF0000"/>
                </a:solidFill>
              </a:rPr>
              <a:t>0.167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0.75 = </a:t>
            </a:r>
            <a:r>
              <a:rPr b="1" lang="zh-TW" sz="3600">
                <a:solidFill>
                  <a:schemeClr val="dk1"/>
                </a:solidFill>
              </a:rPr>
              <a:t>75</a:t>
            </a:r>
            <a:r>
              <a:rPr b="1" lang="zh-TW" sz="3600">
                <a:solidFill>
                  <a:schemeClr val="dk1"/>
                </a:solidFill>
              </a:rPr>
              <a:t>%</a:t>
            </a:r>
          </a:p>
        </p:txBody>
      </p:sp>
      <p:graphicFrame>
        <p:nvGraphicFramePr>
          <p:cNvPr id="1149" name="Shape 1149"/>
          <p:cNvGraphicFramePr/>
          <p:nvPr/>
        </p:nvGraphicFramePr>
        <p:xfrm>
          <a:off x="13025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150" name="Shape 1150"/>
          <p:cNvSpPr/>
          <p:nvPr/>
        </p:nvSpPr>
        <p:spPr>
          <a:xfrm>
            <a:off x="3878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151" name="Shape 1151"/>
          <p:cNvSpPr/>
          <p:nvPr/>
        </p:nvSpPr>
        <p:spPr>
          <a:xfrm>
            <a:off x="3878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152" name="Shape 1152"/>
          <p:cNvCxnSpPr>
            <a:stCxn id="1151" idx="2"/>
            <a:endCxn id="1150" idx="0"/>
          </p:cNvCxnSpPr>
          <p:nvPr/>
        </p:nvCxnSpPr>
        <p:spPr>
          <a:xfrm>
            <a:off x="8248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3" name="Shape 1153"/>
          <p:cNvSpPr txBox="1"/>
          <p:nvPr/>
        </p:nvSpPr>
        <p:spPr>
          <a:xfrm>
            <a:off x="1288250" y="2108413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已知</a:t>
            </a:r>
            <a:r>
              <a:rPr lang="zh-TW" sz="2400"/>
              <a:t>有吸菸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0" name="Shape 116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看診者</a:t>
            </a:r>
            <a:r>
              <a:rPr lang="zh-TW"/>
              <a:t>生病了</a:t>
            </a:r>
            <a:r>
              <a:rPr lang="zh-TW"/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原因是吸菸的機率是？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6229125" y="3537458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1163" name="Shape 11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4" name="Shape 116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Shape 1165"/>
          <p:cNvSpPr txBox="1"/>
          <p:nvPr/>
        </p:nvSpPr>
        <p:spPr>
          <a:xfrm>
            <a:off x="7564075" y="3946800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生病了</a:t>
            </a:r>
          </a:p>
        </p:txBody>
      </p:sp>
      <p:cxnSp>
        <p:nvCxnSpPr>
          <p:cNvPr id="1166" name="Shape 1166"/>
          <p:cNvCxnSpPr/>
          <p:nvPr/>
        </p:nvCxnSpPr>
        <p:spPr>
          <a:xfrm rot="10800000">
            <a:off x="6838725" y="31681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7" name="Shape 1167"/>
          <p:cNvCxnSpPr/>
          <p:nvPr/>
        </p:nvCxnSpPr>
        <p:spPr>
          <a:xfrm>
            <a:off x="6838725" y="4743858"/>
            <a:ext cx="0" cy="369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8" name="Shape 1168"/>
          <p:cNvCxnSpPr/>
          <p:nvPr/>
        </p:nvCxnSpPr>
        <p:spPr>
          <a:xfrm>
            <a:off x="2736625" y="4203325"/>
            <a:ext cx="777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9" name="Shape 1169"/>
          <p:cNvSpPr/>
          <p:nvPr/>
        </p:nvSpPr>
        <p:spPr>
          <a:xfrm>
            <a:off x="3514525" y="3463825"/>
            <a:ext cx="23175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zh-TW" sz="2400">
                <a:solidFill>
                  <a:srgbClr val="FF0000"/>
                </a:solidFill>
              </a:rPr>
              <a:t>有病:100%</a:t>
            </a:r>
          </a:p>
          <a:p>
            <a:pPr indent="-381000" lvl="0" marL="457200" rtl="0"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zh-TW" sz="2400">
                <a:solidFill>
                  <a:srgbClr val="FF0000"/>
                </a:solidFill>
              </a:rPr>
              <a:t>沒病:0%</a:t>
            </a:r>
          </a:p>
        </p:txBody>
      </p:sp>
      <p:sp>
        <p:nvSpPr>
          <p:cNvPr id="1170" name="Shape 1170"/>
          <p:cNvSpPr/>
          <p:nvPr/>
        </p:nvSpPr>
        <p:spPr>
          <a:xfrm>
            <a:off x="97292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吸菸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沒: ?</a:t>
            </a:r>
          </a:p>
        </p:txBody>
      </p:sp>
      <p:cxnSp>
        <p:nvCxnSpPr>
          <p:cNvPr id="1171" name="Shape 1171"/>
          <p:cNvCxnSpPr>
            <a:endCxn id="1169" idx="1"/>
          </p:cNvCxnSpPr>
          <p:nvPr/>
        </p:nvCxnSpPr>
        <p:spPr>
          <a:xfrm>
            <a:off x="2736625" y="4203325"/>
            <a:ext cx="777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172" name="Shape 1172"/>
          <p:cNvGrpSpPr/>
          <p:nvPr/>
        </p:nvGrpSpPr>
        <p:grpSpPr>
          <a:xfrm>
            <a:off x="6229125" y="1948958"/>
            <a:ext cx="1219200" cy="1219200"/>
            <a:chOff x="5602175" y="3529383"/>
            <a:chExt cx="1219200" cy="1219200"/>
          </a:xfrm>
        </p:grpSpPr>
        <p:pic>
          <p:nvPicPr>
            <p:cNvPr descr="slide user administrator blue admin account profile people human" id="1173" name="Shape 11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4" name="Shape 1174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48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175" name="Shape 1175"/>
          <p:cNvGrpSpPr/>
          <p:nvPr/>
        </p:nvGrpSpPr>
        <p:grpSpPr>
          <a:xfrm>
            <a:off x="6229125" y="5060571"/>
            <a:ext cx="1219200" cy="1219200"/>
            <a:chOff x="5602175" y="3529383"/>
            <a:chExt cx="1219200" cy="1219200"/>
          </a:xfrm>
        </p:grpSpPr>
        <p:pic>
          <p:nvPicPr>
            <p:cNvPr descr="slide user administrator blue admin account profile people human" id="1176" name="Shape 11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7" name="Shape 1177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4800">
                  <a:solidFill>
                    <a:srgbClr val="FFFFFF"/>
                  </a:solidFill>
                </a:rPr>
                <a:t>?</a:t>
              </a:r>
            </a:p>
          </p:txBody>
        </p:sp>
      </p:grpSp>
      <p:pic>
        <p:nvPicPr>
          <p:cNvPr id="1178" name="Shape 1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48528" y="5357174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 txBox="1"/>
          <p:nvPr/>
        </p:nvSpPr>
        <p:spPr>
          <a:xfrm>
            <a:off x="7564075" y="4997900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有吸菸?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7564075" y="2404625"/>
            <a:ext cx="131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</a:t>
            </a:r>
            <a:r>
              <a:rPr lang="zh-TW" sz="2400"/>
              <a:t>吸菸?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3669600" y="2983225"/>
            <a:ext cx="1804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設定證據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8" name="Shape 118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推理原因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已知</a:t>
            </a:r>
            <a:r>
              <a:rPr b="0" lang="zh-TW" sz="3200">
                <a:solidFill>
                  <a:schemeClr val="dk1"/>
                </a:solidFill>
              </a:rPr>
              <a:t>有病</a:t>
            </a:r>
            <a:r>
              <a:rPr b="0" lang="zh-TW" sz="3200">
                <a:solidFill>
                  <a:schemeClr val="dk1"/>
                </a:solidFill>
              </a:rPr>
              <a:t>，</a:t>
            </a:r>
            <a:r>
              <a:rPr b="0" lang="zh-TW" sz="3200">
                <a:solidFill>
                  <a:schemeClr val="dk1"/>
                </a:solidFill>
              </a:rPr>
              <a:t>有吸菸</a:t>
            </a:r>
            <a:r>
              <a:rPr b="0" lang="zh-TW" sz="3200">
                <a:solidFill>
                  <a:schemeClr val="dk1"/>
                </a:solidFill>
              </a:rPr>
              <a:t>的機率？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191" name="Shape 1191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274E13"/>
                </a:solidFill>
              </a:rPr>
              <a:t>沒</a:t>
            </a:r>
            <a:r>
              <a:rPr lang="zh-TW" sz="3200">
                <a:solidFill>
                  <a:srgbClr val="274E13"/>
                </a:solidFill>
              </a:rPr>
              <a:t>吸菸</a:t>
            </a:r>
            <a:r>
              <a:rPr lang="zh-TW" sz="3200">
                <a:solidFill>
                  <a:srgbClr val="274E13"/>
                </a:solidFill>
              </a:rPr>
              <a:t>: ?% </a:t>
            </a:r>
          </a:p>
        </p:txBody>
      </p:sp>
      <p:sp>
        <p:nvSpPr>
          <p:cNvPr id="1192" name="Shape 1192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有</a:t>
            </a:r>
            <a:r>
              <a:rPr lang="zh-TW" sz="3200">
                <a:solidFill>
                  <a:srgbClr val="FF0000"/>
                </a:solidFill>
              </a:rPr>
              <a:t>吸菸</a:t>
            </a:r>
            <a:r>
              <a:rPr lang="zh-TW" sz="3200">
                <a:solidFill>
                  <a:srgbClr val="FF0000"/>
                </a:solidFill>
              </a:rPr>
              <a:t>: ?% </a:t>
            </a:r>
          </a:p>
        </p:txBody>
      </p:sp>
      <p:sp>
        <p:nvSpPr>
          <p:cNvPr id="1193" name="Shape 1193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grpSp>
        <p:nvGrpSpPr>
          <p:cNvPr id="1194" name="Shape 1194"/>
          <p:cNvGrpSpPr/>
          <p:nvPr/>
        </p:nvGrpSpPr>
        <p:grpSpPr>
          <a:xfrm>
            <a:off x="5606125" y="3486346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1195" name="Shape 11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Shape 1196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Shape 1197"/>
          <p:cNvSpPr/>
          <p:nvPr/>
        </p:nvSpPr>
        <p:spPr>
          <a:xfrm rot="8100000">
            <a:off x="3537516" y="33922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98" name="Shape 1198"/>
          <p:cNvGraphicFramePr/>
          <p:nvPr/>
        </p:nvGraphicFramePr>
        <p:xfrm>
          <a:off x="933450" y="38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0400"/>
                <a:gridCol w="1030400"/>
                <a:gridCol w="1030400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</a:t>
                      </a:r>
                      <a:r>
                        <a:rPr lang="zh-TW" sz="1800"/>
                        <a:t>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</a:t>
                      </a:r>
                      <a:r>
                        <a:rPr lang="zh-TW" sz="1800"/>
                        <a:t>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</a:t>
                      </a:r>
                      <a:r>
                        <a:rPr lang="zh-TW" sz="1800"/>
                        <a:t>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</a:t>
                      </a:r>
                      <a:r>
                        <a:rPr lang="zh-TW" sz="1800"/>
                        <a:t>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9" name="Shape 1199"/>
          <p:cNvGraphicFramePr/>
          <p:nvPr/>
        </p:nvGraphicFramePr>
        <p:xfrm>
          <a:off x="933450" y="223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  <a:r>
                        <a:rPr lang="zh-TW" sz="1800"/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200" name="Shape 1200"/>
          <p:cNvSpPr/>
          <p:nvPr/>
        </p:nvSpPr>
        <p:spPr>
          <a:xfrm>
            <a:off x="311665" y="38827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201" name="Shape 1201"/>
          <p:cNvSpPr/>
          <p:nvPr/>
        </p:nvSpPr>
        <p:spPr>
          <a:xfrm>
            <a:off x="311675" y="20476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202" name="Shape 1202"/>
          <p:cNvCxnSpPr>
            <a:stCxn id="1201" idx="2"/>
            <a:endCxn id="1200" idx="0"/>
          </p:cNvCxnSpPr>
          <p:nvPr/>
        </p:nvCxnSpPr>
        <p:spPr>
          <a:xfrm>
            <a:off x="748625" y="25309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9" name="Shape 12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推理原因：</a:t>
            </a:r>
            <a:r>
              <a:rPr lang="zh-TW"/>
              <a:t>事後機率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已知有病，有吸菸的機率？</a:t>
            </a:r>
          </a:p>
        </p:txBody>
      </p:sp>
      <p:sp>
        <p:nvSpPr>
          <p:cNvPr id="1211" name="Shape 1211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1212" name="Shape 1212"/>
          <p:cNvSpPr/>
          <p:nvPr/>
        </p:nvSpPr>
        <p:spPr>
          <a:xfrm rot="8100000">
            <a:off x="4296581" y="3740869"/>
            <a:ext cx="886288" cy="88628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13" name="Shape 1213"/>
          <p:cNvGrpSpPr/>
          <p:nvPr/>
        </p:nvGrpSpPr>
        <p:grpSpPr>
          <a:xfrm>
            <a:off x="32528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214" name="Shape 12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5" name="Shape 1215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Shape 1216"/>
          <p:cNvGrpSpPr/>
          <p:nvPr/>
        </p:nvGrpSpPr>
        <p:grpSpPr>
          <a:xfrm>
            <a:off x="118792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217" name="Shape 12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8" name="Shape 121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Shape 1219"/>
          <p:cNvGrpSpPr/>
          <p:nvPr/>
        </p:nvGrpSpPr>
        <p:grpSpPr>
          <a:xfrm>
            <a:off x="205056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220" name="Shape 1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1" name="Shape 1221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Shape 1222"/>
          <p:cNvGrpSpPr/>
          <p:nvPr/>
        </p:nvGrpSpPr>
        <p:grpSpPr>
          <a:xfrm>
            <a:off x="3775843" y="32965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223" name="Shape 12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4" name="Shape 122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5" name="Shape 1225"/>
          <p:cNvGrpSpPr/>
          <p:nvPr/>
        </p:nvGrpSpPr>
        <p:grpSpPr>
          <a:xfrm>
            <a:off x="2913570" y="3307531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26" name="Shape 12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7" name="Shape 122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8" name="Shape 1228"/>
          <p:cNvGrpSpPr/>
          <p:nvPr/>
        </p:nvGrpSpPr>
        <p:grpSpPr>
          <a:xfrm>
            <a:off x="32565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29" name="Shape 12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Shape 123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Shape 1231"/>
          <p:cNvGrpSpPr/>
          <p:nvPr/>
        </p:nvGrpSpPr>
        <p:grpSpPr>
          <a:xfrm>
            <a:off x="118829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32" name="Shape 12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Shape 1233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Shape 1234"/>
          <p:cNvGrpSpPr/>
          <p:nvPr/>
        </p:nvGrpSpPr>
        <p:grpSpPr>
          <a:xfrm>
            <a:off x="205093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35" name="Shape 1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6" name="Shape 1236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7" name="Shape 1237"/>
          <p:cNvGrpSpPr/>
          <p:nvPr/>
        </p:nvGrpSpPr>
        <p:grpSpPr>
          <a:xfrm>
            <a:off x="291357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38" name="Shape 12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9" name="Shape 1239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Shape 1240"/>
          <p:cNvGrpSpPr/>
          <p:nvPr/>
        </p:nvGrpSpPr>
        <p:grpSpPr>
          <a:xfrm>
            <a:off x="3776209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241" name="Shape 12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Shape 124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3" name="Shape 1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85353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Shape 1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9414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Shape 1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153476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Shape 1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026172" y="28098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5891975" y="3557325"/>
            <a:ext cx="639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48" name="Shape 1248"/>
          <p:cNvSpPr/>
          <p:nvPr/>
        </p:nvSpPr>
        <p:spPr>
          <a:xfrm>
            <a:off x="4630372" y="5078450"/>
            <a:ext cx="3162900" cy="763500"/>
          </a:xfrm>
          <a:prstGeom prst="wedgeRoundRectCallout">
            <a:avLst>
              <a:gd fmla="val -4086" name="adj1"/>
              <a:gd fmla="val -922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274E13"/>
                </a:solidFill>
              </a:rPr>
              <a:t>沒吸菸: 25% </a:t>
            </a:r>
          </a:p>
        </p:txBody>
      </p:sp>
      <p:sp>
        <p:nvSpPr>
          <p:cNvPr id="1249" name="Shape 1249"/>
          <p:cNvSpPr/>
          <p:nvPr/>
        </p:nvSpPr>
        <p:spPr>
          <a:xfrm>
            <a:off x="4630376" y="2349925"/>
            <a:ext cx="3162900" cy="763500"/>
          </a:xfrm>
          <a:prstGeom prst="wedgeRoundRectCallout">
            <a:avLst>
              <a:gd fmla="val 4903" name="adj1"/>
              <a:gd fmla="val 8456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有吸菸: 75% </a:t>
            </a:r>
          </a:p>
        </p:txBody>
      </p:sp>
      <p:grpSp>
        <p:nvGrpSpPr>
          <p:cNvPr id="1250" name="Shape 1250"/>
          <p:cNvGrpSpPr/>
          <p:nvPr/>
        </p:nvGrpSpPr>
        <p:grpSpPr>
          <a:xfrm>
            <a:off x="5606125" y="3486346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1251" name="Shape 1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2" name="Shape 125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Shape 1253"/>
          <p:cNvSpPr/>
          <p:nvPr/>
        </p:nvSpPr>
        <p:spPr>
          <a:xfrm>
            <a:off x="275700" y="3113425"/>
            <a:ext cx="26379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4" name="Shape 1254"/>
          <p:cNvSpPr/>
          <p:nvPr/>
        </p:nvSpPr>
        <p:spPr>
          <a:xfrm>
            <a:off x="3704692" y="3113425"/>
            <a:ext cx="10071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 txBox="1"/>
          <p:nvPr/>
        </p:nvSpPr>
        <p:spPr>
          <a:xfrm rot="900399">
            <a:off x="6345605" y="3660411"/>
            <a:ext cx="2178185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巨量資料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          </a:t>
            </a:r>
            <a:r>
              <a:rPr lang="zh-TW" sz="1800"/>
              <a:t>推理</a:t>
            </a:r>
            <a:r>
              <a:rPr lang="zh-TW" sz="1800"/>
              <a:t>完成！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2" name="Shape 12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事後</a:t>
            </a:r>
            <a:r>
              <a:rPr lang="zh-TW"/>
              <a:t>機率的計算方式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已知有生病，</a:t>
            </a:r>
            <a:r>
              <a:rPr b="0" lang="zh-TW" sz="3200"/>
              <a:t>計算</a:t>
            </a:r>
            <a:r>
              <a:rPr b="0" lang="zh-TW" sz="3200"/>
              <a:t>有吸菸的</a:t>
            </a:r>
            <a:r>
              <a:rPr b="0" lang="zh-TW" sz="3200"/>
              <a:t>機率p</a:t>
            </a:r>
          </a:p>
        </p:txBody>
      </p:sp>
      <p:sp>
        <p:nvSpPr>
          <p:cNvPr id="1263" name="Shape 126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4" name="Shape 1264"/>
          <p:cNvSpPr/>
          <p:nvPr/>
        </p:nvSpPr>
        <p:spPr>
          <a:xfrm>
            <a:off x="182700" y="109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graphicFrame>
        <p:nvGraphicFramePr>
          <p:cNvPr id="1265" name="Shape 1265"/>
          <p:cNvGraphicFramePr/>
          <p:nvPr/>
        </p:nvGraphicFramePr>
        <p:xfrm>
          <a:off x="12382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1266" name="Shape 1266"/>
          <p:cNvSpPr txBox="1"/>
          <p:nvPr>
            <p:ph idx="2" type="body"/>
          </p:nvPr>
        </p:nvSpPr>
        <p:spPr>
          <a:xfrm>
            <a:off x="3868400" y="1791150"/>
            <a:ext cx="4856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機率p(</a:t>
            </a:r>
            <a:r>
              <a:rPr lang="zh-TW"/>
              <a:t>吸菸=有|生病=有病</a:t>
            </a:r>
            <a:r>
              <a:rPr lang="zh-TW"/>
              <a:t>):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=  </a:t>
            </a:r>
            <a:r>
              <a:rPr lang="zh-TW" sz="2000">
                <a:solidFill>
                  <a:srgbClr val="0000FF"/>
                </a:solidFill>
              </a:rPr>
              <a:t>p(吸菸=有)</a:t>
            </a:r>
            <a:r>
              <a:rPr lang="zh-TW" sz="2000"/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p(生病=有病|吸菸=有)</a:t>
            </a:r>
            <a:r>
              <a:rPr lang="zh-TW" sz="2000"/>
              <a:t> </a:t>
            </a:r>
            <a:br>
              <a:rPr lang="zh-TW" sz="2000"/>
            </a:br>
            <a:r>
              <a:rPr lang="zh-TW" sz="2000"/>
              <a:t>/ [</a:t>
            </a:r>
            <a:r>
              <a:rPr lang="zh-TW" sz="2000">
                <a:solidFill>
                  <a:srgbClr val="FF0000"/>
                </a:solidFill>
              </a:rPr>
              <a:t> </a:t>
            </a:r>
            <a:r>
              <a:rPr lang="zh-TW" sz="2000">
                <a:solidFill>
                  <a:schemeClr val="hlink"/>
                </a:solidFill>
              </a:rPr>
              <a:t>p(吸菸=有)</a:t>
            </a:r>
            <a:r>
              <a:rPr lang="zh-TW" sz="2000">
                <a:solidFill>
                  <a:schemeClr val="dk1"/>
                </a:solidFill>
              </a:rPr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p(生病=有病|吸菸=有)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000"/>
              <a:t>+</a:t>
            </a:r>
            <a:r>
              <a:rPr lang="zh-TW" sz="2000">
                <a:solidFill>
                  <a:srgbClr val="FF0000"/>
                </a:solidFill>
              </a:rPr>
              <a:t> </a:t>
            </a:r>
            <a:r>
              <a:rPr lang="zh-TW" sz="2000">
                <a:solidFill>
                  <a:schemeClr val="hlink"/>
                </a:solidFill>
              </a:rPr>
              <a:t>p(吸菸=無)</a:t>
            </a:r>
            <a:r>
              <a:rPr lang="zh-TW" sz="2000">
                <a:solidFill>
                  <a:schemeClr val="dk1"/>
                </a:solidFill>
              </a:rPr>
              <a:t> x </a:t>
            </a:r>
            <a:r>
              <a:rPr lang="zh-TW" sz="2000">
                <a:solidFill>
                  <a:srgbClr val="FF0000"/>
                </a:solidFill>
              </a:rPr>
              <a:t>p(生病=有病|吸菸=無)</a:t>
            </a:r>
            <a:r>
              <a:rPr lang="zh-TW" sz="2000">
                <a:solidFill>
                  <a:srgbClr val="FF0000"/>
                </a:solidFill>
              </a:rPr>
              <a:t> </a:t>
            </a:r>
            <a:r>
              <a:rPr lang="zh-TW" sz="2000"/>
              <a:t>]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(</a:t>
            </a:r>
            <a:r>
              <a:rPr lang="zh-TW">
                <a:solidFill>
                  <a:srgbClr val="0000FF"/>
                </a:solidFill>
              </a:rPr>
              <a:t>0.4</a:t>
            </a:r>
            <a:r>
              <a:rPr lang="zh-TW">
                <a:solidFill>
                  <a:schemeClr val="dk1"/>
                </a:solidFill>
              </a:rPr>
              <a:t> x </a:t>
            </a:r>
            <a:r>
              <a:rPr lang="zh-TW">
                <a:solidFill>
                  <a:srgbClr val="FF0000"/>
                </a:solidFill>
              </a:rPr>
              <a:t>0.75</a:t>
            </a:r>
            <a:r>
              <a:rPr lang="zh-TW">
                <a:solidFill>
                  <a:schemeClr val="dk1"/>
                </a:solidFill>
              </a:rPr>
              <a:t>)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/ [ (</a:t>
            </a:r>
            <a:r>
              <a:rPr lang="zh-TW">
                <a:solidFill>
                  <a:srgbClr val="0000FF"/>
                </a:solidFill>
              </a:rPr>
              <a:t>0.4</a:t>
            </a:r>
            <a:r>
              <a:rPr lang="zh-TW">
                <a:solidFill>
                  <a:schemeClr val="dk1"/>
                </a:solidFill>
              </a:rPr>
              <a:t>x</a:t>
            </a:r>
            <a:r>
              <a:rPr lang="zh-TW">
                <a:solidFill>
                  <a:srgbClr val="FF0000"/>
                </a:solidFill>
              </a:rPr>
              <a:t>0.75</a:t>
            </a:r>
            <a:r>
              <a:rPr lang="zh-TW">
                <a:solidFill>
                  <a:schemeClr val="dk1"/>
                </a:solidFill>
              </a:rPr>
              <a:t>) + (</a:t>
            </a:r>
            <a:r>
              <a:rPr lang="zh-TW">
                <a:solidFill>
                  <a:srgbClr val="0000FF"/>
                </a:solidFill>
              </a:rPr>
              <a:t>0.6</a:t>
            </a:r>
            <a:r>
              <a:rPr lang="zh-TW">
                <a:solidFill>
                  <a:schemeClr val="dk1"/>
                </a:solidFill>
              </a:rPr>
              <a:t>x</a:t>
            </a:r>
            <a:r>
              <a:rPr lang="zh-TW">
                <a:solidFill>
                  <a:srgbClr val="FF0000"/>
                </a:solidFill>
              </a:rPr>
              <a:t>0.167</a:t>
            </a:r>
            <a:r>
              <a:rPr lang="zh-TW">
                <a:solidFill>
                  <a:schemeClr val="dk1"/>
                </a:solidFill>
              </a:rPr>
              <a:t>) 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0.3 / (0.3 + 0.1)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0.3 / 0.4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= 0.75 = </a:t>
            </a:r>
            <a:r>
              <a:rPr b="1" lang="zh-TW" sz="3600">
                <a:solidFill>
                  <a:schemeClr val="dk1"/>
                </a:solidFill>
              </a:rPr>
              <a:t>75%</a:t>
            </a:r>
          </a:p>
        </p:txBody>
      </p:sp>
      <p:graphicFrame>
        <p:nvGraphicFramePr>
          <p:cNvPr id="1267" name="Shape 1267"/>
          <p:cNvGraphicFramePr/>
          <p:nvPr/>
        </p:nvGraphicFramePr>
        <p:xfrm>
          <a:off x="1531175" y="220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</a:t>
                      </a:r>
                      <a:r>
                        <a:rPr lang="zh-TW" sz="1800"/>
                        <a:t>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</a:t>
                      </a:r>
                      <a:r>
                        <a:rPr lang="zh-TW" sz="1800"/>
                        <a:t>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268" name="Shape 1268"/>
          <p:cNvSpPr/>
          <p:nvPr/>
        </p:nvSpPr>
        <p:spPr>
          <a:xfrm>
            <a:off x="6164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269" name="Shape 1269"/>
          <p:cNvSpPr/>
          <p:nvPr/>
        </p:nvSpPr>
        <p:spPr>
          <a:xfrm>
            <a:off x="616475" y="20476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270" name="Shape 1270"/>
          <p:cNvCxnSpPr>
            <a:stCxn id="1269" idx="2"/>
            <a:endCxn id="1268" idx="0"/>
          </p:cNvCxnSpPr>
          <p:nvPr/>
        </p:nvCxnSpPr>
        <p:spPr>
          <a:xfrm>
            <a:off x="1053425" y="2530925"/>
            <a:ext cx="0" cy="1656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1" name="Shape 1271"/>
          <p:cNvSpPr txBox="1"/>
          <p:nvPr/>
        </p:nvSpPr>
        <p:spPr>
          <a:xfrm>
            <a:off x="1516850" y="3886138"/>
            <a:ext cx="1726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已知有</a:t>
            </a:r>
            <a:r>
              <a:rPr lang="zh-TW" sz="2400"/>
              <a:t>生病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97" name="Shape 39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圖片來源：https://goo.gl/dQj5ew</a:t>
            </a:r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476250" y="48735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本週課程要求的數學能力...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0" y="557325"/>
            <a:ext cx="7945608" cy="4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/>
          <p:nvPr/>
        </p:nvSpPr>
        <p:spPr>
          <a:xfrm>
            <a:off x="6864700" y="338875"/>
            <a:ext cx="1542300" cy="1618800"/>
          </a:xfrm>
          <a:prstGeom prst="wedgeRoundRectCallout">
            <a:avLst>
              <a:gd fmla="val 20732" name="adj1"/>
              <a:gd fmla="val 10108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pSp>
        <p:nvGrpSpPr>
          <p:cNvPr id="1278" name="Shape 1278"/>
          <p:cNvGrpSpPr/>
          <p:nvPr/>
        </p:nvGrpSpPr>
        <p:grpSpPr>
          <a:xfrm>
            <a:off x="3911919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279" name="Shape 12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0" name="Shape 1280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281" name="Shape 1281"/>
          <p:cNvGrpSpPr/>
          <p:nvPr/>
        </p:nvGrpSpPr>
        <p:grpSpPr>
          <a:xfrm>
            <a:off x="4813519" y="28388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282" name="Shape 12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3" name="Shape 1283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284" name="Shape 1284"/>
          <p:cNvGrpSpPr/>
          <p:nvPr/>
        </p:nvGrpSpPr>
        <p:grpSpPr>
          <a:xfrm>
            <a:off x="5700907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285" name="Shape 12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6" name="Shape 1286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287" name="Shape 1287"/>
          <p:cNvGrpSpPr/>
          <p:nvPr/>
        </p:nvGrpSpPr>
        <p:grpSpPr>
          <a:xfrm>
            <a:off x="6588282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288" name="Shape 1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9" name="Shape 1289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290" name="Shape 1290"/>
          <p:cNvGrpSpPr/>
          <p:nvPr/>
        </p:nvGrpSpPr>
        <p:grpSpPr>
          <a:xfrm>
            <a:off x="7475657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291" name="Shape 12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2" name="Shape 1292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sp>
        <p:nvSpPr>
          <p:cNvPr id="1293" name="Shape 1293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評估模型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(使用訓練集)</a:t>
            </a:r>
          </a:p>
        </p:txBody>
      </p:sp>
      <p:sp>
        <p:nvSpPr>
          <p:cNvPr id="1295" name="Shape 12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296" name="Shape 12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7" name="Shape 1297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298" name="Shape 1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6953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Shape 12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71014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755076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Shape 1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7772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2" name="Shape 1302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3" name="Shape 1303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304" name="Shape 1304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306" name="Shape 1306"/>
          <p:cNvCxnSpPr>
            <a:stCxn id="1305" idx="2"/>
            <a:endCxn id="1304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307" name="Shape 1307"/>
          <p:cNvGrpSpPr/>
          <p:nvPr/>
        </p:nvGrpSpPr>
        <p:grpSpPr>
          <a:xfrm>
            <a:off x="3911919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08" name="Shape 13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9" name="Shape 1309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10" name="Shape 1310"/>
          <p:cNvGrpSpPr/>
          <p:nvPr/>
        </p:nvGrpSpPr>
        <p:grpSpPr>
          <a:xfrm>
            <a:off x="4813519" y="44187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11" name="Shape 13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2" name="Shape 1312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13" name="Shape 1313"/>
          <p:cNvGrpSpPr/>
          <p:nvPr/>
        </p:nvGrpSpPr>
        <p:grpSpPr>
          <a:xfrm>
            <a:off x="570090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14" name="Shape 13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5" name="Shape 1315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16" name="Shape 1316"/>
          <p:cNvGrpSpPr/>
          <p:nvPr/>
        </p:nvGrpSpPr>
        <p:grpSpPr>
          <a:xfrm>
            <a:off x="6588282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17" name="Shape 13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8" name="Shape 1318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19" name="Shape 1319"/>
          <p:cNvGrpSpPr/>
          <p:nvPr/>
        </p:nvGrpSpPr>
        <p:grpSpPr>
          <a:xfrm>
            <a:off x="747565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20" name="Shape 13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1" name="Shape 1321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22" name="Shape 1322"/>
          <p:cNvGrpSpPr/>
          <p:nvPr/>
        </p:nvGrpSpPr>
        <p:grpSpPr>
          <a:xfrm>
            <a:off x="7012775" y="558383"/>
            <a:ext cx="1219200" cy="1219200"/>
            <a:chOff x="6690300" y="2481033"/>
            <a:chExt cx="1219200" cy="1219200"/>
          </a:xfrm>
        </p:grpSpPr>
        <p:pic>
          <p:nvPicPr>
            <p:cNvPr descr="slide user administrator blue admin account profile people human" id="1323" name="Shape 13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4" name="Shape 132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0" name="Shape 1330"/>
          <p:cNvGrpSpPr/>
          <p:nvPr/>
        </p:nvGrpSpPr>
        <p:grpSpPr>
          <a:xfrm>
            <a:off x="4813519" y="28388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31" name="Shape 13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2" name="Shape 1332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33" name="Shape 1333"/>
          <p:cNvGrpSpPr/>
          <p:nvPr/>
        </p:nvGrpSpPr>
        <p:grpSpPr>
          <a:xfrm>
            <a:off x="5700907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34" name="Shape 13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5" name="Shape 1335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36" name="Shape 1336"/>
          <p:cNvGrpSpPr/>
          <p:nvPr/>
        </p:nvGrpSpPr>
        <p:grpSpPr>
          <a:xfrm>
            <a:off x="6588282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37" name="Shape 13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8" name="Shape 1338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39" name="Shape 1339"/>
          <p:cNvGrpSpPr/>
          <p:nvPr/>
        </p:nvGrpSpPr>
        <p:grpSpPr>
          <a:xfrm>
            <a:off x="7475657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40" name="Shape 13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1" name="Shape 1341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sp>
        <p:nvSpPr>
          <p:cNvPr id="1342" name="Shape 1342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3" name="Shape 13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預測案例1：答對</a:t>
            </a:r>
          </a:p>
        </p:txBody>
      </p:sp>
      <p:sp>
        <p:nvSpPr>
          <p:cNvPr id="1344" name="Shape 13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345" name="Shape 13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347" name="Shape 1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71014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Shape 1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755076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Shape 1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7772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0" name="Shape 1350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51" name="Shape 1351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352" name="Shape 1352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353" name="Shape 1353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354" name="Shape 1354"/>
          <p:cNvCxnSpPr>
            <a:stCxn id="1353" idx="2"/>
            <a:endCxn id="1352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355" name="Shape 1355"/>
          <p:cNvGrpSpPr/>
          <p:nvPr/>
        </p:nvGrpSpPr>
        <p:grpSpPr>
          <a:xfrm>
            <a:off x="3911919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56" name="Shape 13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7" name="Shape 1357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58" name="Shape 1358"/>
          <p:cNvGrpSpPr/>
          <p:nvPr/>
        </p:nvGrpSpPr>
        <p:grpSpPr>
          <a:xfrm>
            <a:off x="4813519" y="44187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59" name="Shape 13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Shape 1360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61" name="Shape 1361"/>
          <p:cNvGrpSpPr/>
          <p:nvPr/>
        </p:nvGrpSpPr>
        <p:grpSpPr>
          <a:xfrm>
            <a:off x="570090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62" name="Shape 13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3" name="Shape 1363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64" name="Shape 1364"/>
          <p:cNvGrpSpPr/>
          <p:nvPr/>
        </p:nvGrpSpPr>
        <p:grpSpPr>
          <a:xfrm>
            <a:off x="6588282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65" name="Shape 13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6" name="Shape 1366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67" name="Shape 1367"/>
          <p:cNvGrpSpPr/>
          <p:nvPr/>
        </p:nvGrpSpPr>
        <p:grpSpPr>
          <a:xfrm>
            <a:off x="747565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68" name="Shape 13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9" name="Shape 1369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370" name="Shape 1370"/>
          <p:cNvGrpSpPr/>
          <p:nvPr/>
        </p:nvGrpSpPr>
        <p:grpSpPr>
          <a:xfrm>
            <a:off x="3926883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371" name="Shape 13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2" name="Shape 137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3" name="Shape 1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6953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Shape 1374"/>
          <p:cNvSpPr/>
          <p:nvPr/>
        </p:nvSpPr>
        <p:spPr>
          <a:xfrm>
            <a:off x="3797667" y="2724813"/>
            <a:ext cx="10071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" name="Shape 1375"/>
          <p:cNvSpPr txBox="1"/>
          <p:nvPr/>
        </p:nvSpPr>
        <p:spPr>
          <a:xfrm>
            <a:off x="3986950" y="5599550"/>
            <a:ext cx="424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有吸菸⇨生病=有病機率75%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預測「有病」</a:t>
            </a:r>
          </a:p>
        </p:txBody>
      </p:sp>
      <p:pic>
        <p:nvPicPr>
          <p:cNvPr descr="slide ok checked green" id="1376" name="Shape 1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648" y="57454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377" name="Shape 1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75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Shape 1383"/>
          <p:cNvGrpSpPr/>
          <p:nvPr/>
        </p:nvGrpSpPr>
        <p:grpSpPr>
          <a:xfrm>
            <a:off x="6588395" y="2839318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384" name="Shape 13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5" name="Shape 138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Shape 1386"/>
          <p:cNvGrpSpPr/>
          <p:nvPr/>
        </p:nvGrpSpPr>
        <p:grpSpPr>
          <a:xfrm>
            <a:off x="7475657" y="2838333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387" name="Shape 13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8" name="Shape 1388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sp>
        <p:nvSpPr>
          <p:cNvPr id="1389" name="Shape 1389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預測案例4：答錯</a:t>
            </a:r>
          </a:p>
        </p:txBody>
      </p:sp>
      <p:sp>
        <p:nvSpPr>
          <p:cNvPr id="1391" name="Shape 13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392" name="Shape 13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394" name="Shape 13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627772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5" name="Shape 1395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6" name="Shape 1396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397" name="Shape 1397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398" name="Shape 1398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399" name="Shape 1399"/>
          <p:cNvCxnSpPr>
            <a:stCxn id="1398" idx="2"/>
            <a:endCxn id="1397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400" name="Shape 1400"/>
          <p:cNvGrpSpPr/>
          <p:nvPr/>
        </p:nvGrpSpPr>
        <p:grpSpPr>
          <a:xfrm>
            <a:off x="3911919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01" name="Shape 14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Shape 1402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03" name="Shape 1403"/>
          <p:cNvGrpSpPr/>
          <p:nvPr/>
        </p:nvGrpSpPr>
        <p:grpSpPr>
          <a:xfrm>
            <a:off x="4813519" y="44187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04" name="Shape 14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5" name="Shape 1405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06" name="Shape 1406"/>
          <p:cNvGrpSpPr/>
          <p:nvPr/>
        </p:nvGrpSpPr>
        <p:grpSpPr>
          <a:xfrm>
            <a:off x="570090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07" name="Shape 14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Shape 1408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09" name="Shape 1409"/>
          <p:cNvGrpSpPr/>
          <p:nvPr/>
        </p:nvGrpSpPr>
        <p:grpSpPr>
          <a:xfrm>
            <a:off x="6588282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10" name="Shape 14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1" name="Shape 1411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12" name="Shape 1412"/>
          <p:cNvGrpSpPr/>
          <p:nvPr/>
        </p:nvGrpSpPr>
        <p:grpSpPr>
          <a:xfrm>
            <a:off x="747565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13" name="Shape 14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Shape 1414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15" name="Shape 1415"/>
          <p:cNvGrpSpPr/>
          <p:nvPr/>
        </p:nvGrpSpPr>
        <p:grpSpPr>
          <a:xfrm>
            <a:off x="3926883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16" name="Shape 14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Shape 1417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8" name="Shape 14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86953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/>
          <p:nvPr/>
        </p:nvSpPr>
        <p:spPr>
          <a:xfrm>
            <a:off x="6512292" y="2713288"/>
            <a:ext cx="10071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0" name="Shape 1420"/>
          <p:cNvSpPr txBox="1"/>
          <p:nvPr/>
        </p:nvSpPr>
        <p:spPr>
          <a:xfrm>
            <a:off x="3986950" y="5599550"/>
            <a:ext cx="424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有吸菸⇨生病=有病機率75%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預測「有病」</a:t>
            </a:r>
          </a:p>
        </p:txBody>
      </p:sp>
      <p:pic>
        <p:nvPicPr>
          <p:cNvPr descr="slide ok checked green" id="1421" name="Shape 14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75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422" name="Shape 14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3426" y="5745472"/>
            <a:ext cx="8382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3" name="Shape 1423"/>
          <p:cNvGrpSpPr/>
          <p:nvPr/>
        </p:nvGrpSpPr>
        <p:grpSpPr>
          <a:xfrm>
            <a:off x="4814021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24" name="Shape 14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Shape 1425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6" name="Shape 14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74090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7" name="Shape 1427"/>
          <p:cNvGrpSpPr/>
          <p:nvPr/>
        </p:nvGrpSpPr>
        <p:grpSpPr>
          <a:xfrm>
            <a:off x="5701146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28" name="Shape 14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9" name="Shape 142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0" name="Shape 14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761215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431" name="Shape 1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945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432" name="Shape 14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860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433" name="Shape 14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4198" y="3693479"/>
            <a:ext cx="483300" cy="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Shape 1439"/>
          <p:cNvGrpSpPr/>
          <p:nvPr/>
        </p:nvGrpSpPr>
        <p:grpSpPr>
          <a:xfrm>
            <a:off x="6588395" y="2839318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440" name="Shape 14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1" name="Shape 144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42" name="Shape 1442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3" name="Shape 14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預測案例5：答對</a:t>
            </a:r>
          </a:p>
        </p:txBody>
      </p:sp>
      <p:sp>
        <p:nvSpPr>
          <p:cNvPr id="1444" name="Shape 14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445" name="Shape 14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27772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8" name="Shape 1448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9" name="Shape 1449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450" name="Shape 1450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451" name="Shape 1451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452" name="Shape 1452"/>
          <p:cNvCxnSpPr>
            <a:stCxn id="1451" idx="2"/>
            <a:endCxn id="1450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453" name="Shape 1453"/>
          <p:cNvGrpSpPr/>
          <p:nvPr/>
        </p:nvGrpSpPr>
        <p:grpSpPr>
          <a:xfrm>
            <a:off x="3911919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54" name="Shape 14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Shape 1455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56" name="Shape 1456"/>
          <p:cNvGrpSpPr/>
          <p:nvPr/>
        </p:nvGrpSpPr>
        <p:grpSpPr>
          <a:xfrm>
            <a:off x="4813519" y="44187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57" name="Shape 14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Shape 1458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59" name="Shape 1459"/>
          <p:cNvGrpSpPr/>
          <p:nvPr/>
        </p:nvGrpSpPr>
        <p:grpSpPr>
          <a:xfrm>
            <a:off x="570090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60" name="Shape 1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Shape 1461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62" name="Shape 1462"/>
          <p:cNvGrpSpPr/>
          <p:nvPr/>
        </p:nvGrpSpPr>
        <p:grpSpPr>
          <a:xfrm>
            <a:off x="6588282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63" name="Shape 14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Shape 1464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65" name="Shape 1465"/>
          <p:cNvGrpSpPr/>
          <p:nvPr/>
        </p:nvGrpSpPr>
        <p:grpSpPr>
          <a:xfrm>
            <a:off x="7475657" y="4418258"/>
            <a:ext cx="855147" cy="855147"/>
            <a:chOff x="5602175" y="3529383"/>
            <a:chExt cx="1219200" cy="1219200"/>
          </a:xfrm>
        </p:grpSpPr>
        <p:pic>
          <p:nvPicPr>
            <p:cNvPr descr="slide user administrator blue admin account profile people human" id="1466" name="Shape 14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2175" y="352938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Shape 1467"/>
            <p:cNvSpPr txBox="1"/>
            <p:nvPr/>
          </p:nvSpPr>
          <p:spPr>
            <a:xfrm>
              <a:off x="5891975" y="3633525"/>
              <a:ext cx="639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?</a:t>
              </a:r>
            </a:p>
          </p:txBody>
        </p:sp>
      </p:grpSp>
      <p:grpSp>
        <p:nvGrpSpPr>
          <p:cNvPr id="1468" name="Shape 1468"/>
          <p:cNvGrpSpPr/>
          <p:nvPr/>
        </p:nvGrpSpPr>
        <p:grpSpPr>
          <a:xfrm>
            <a:off x="3926883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69" name="Shape 14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Shape 147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1" name="Shape 1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6953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Shape 1472"/>
          <p:cNvSpPr/>
          <p:nvPr/>
        </p:nvSpPr>
        <p:spPr>
          <a:xfrm>
            <a:off x="7440392" y="2713288"/>
            <a:ext cx="10071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3" name="Shape 1473"/>
          <p:cNvSpPr txBox="1"/>
          <p:nvPr/>
        </p:nvSpPr>
        <p:spPr>
          <a:xfrm>
            <a:off x="3986950" y="5599550"/>
            <a:ext cx="424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</a:t>
            </a:r>
            <a:r>
              <a:rPr lang="zh-TW" sz="2400"/>
              <a:t>吸菸⇨生病=沒病機率83.3%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預測「沒病」</a:t>
            </a:r>
          </a:p>
        </p:txBody>
      </p:sp>
      <p:pic>
        <p:nvPicPr>
          <p:cNvPr descr="slide ok checked green" id="1474" name="Shape 14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75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5" name="Shape 1475"/>
          <p:cNvGrpSpPr/>
          <p:nvPr/>
        </p:nvGrpSpPr>
        <p:grpSpPr>
          <a:xfrm>
            <a:off x="4814021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76" name="Shape 14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7" name="Shape 1477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8" name="Shape 1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874090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9" name="Shape 1479"/>
          <p:cNvGrpSpPr/>
          <p:nvPr/>
        </p:nvGrpSpPr>
        <p:grpSpPr>
          <a:xfrm>
            <a:off x="5701146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80" name="Shape 14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Shape 1481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2" name="Shape 1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761215" y="23526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483" name="Shape 14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945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484" name="Shape 14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8605" y="36934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485" name="Shape 14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4198" y="3693479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Shape 1486"/>
          <p:cNvGrpSpPr/>
          <p:nvPr/>
        </p:nvGrpSpPr>
        <p:grpSpPr>
          <a:xfrm>
            <a:off x="7476121" y="28393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487" name="Shape 14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8" name="Shape 148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lide error bad" id="1489" name="Shape 14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1561" y="3693479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490" name="Shape 14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3426" y="5745472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Shape 1496"/>
          <p:cNvGrpSpPr/>
          <p:nvPr/>
        </p:nvGrpSpPr>
        <p:grpSpPr>
          <a:xfrm>
            <a:off x="6512195" y="2610718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497" name="Shape 14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8" name="Shape 149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99" name="Shape 1499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0" name="Shape 15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預測案例10：答對</a:t>
            </a:r>
          </a:p>
        </p:txBody>
      </p:sp>
      <p:sp>
        <p:nvSpPr>
          <p:cNvPr id="1501" name="Shape 15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502" name="Shape 15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3" name="Shape 1503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504" name="Shape 1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51572" y="21240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5" name="Shape 1505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6" name="Shape 1506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507" name="Shape 1507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508" name="Shape 1508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509" name="Shape 1509"/>
          <p:cNvCxnSpPr>
            <a:stCxn id="1508" idx="2"/>
            <a:endCxn id="1507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510" name="Shape 1510"/>
          <p:cNvGrpSpPr/>
          <p:nvPr/>
        </p:nvGrpSpPr>
        <p:grpSpPr>
          <a:xfrm>
            <a:off x="3850683" y="26107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11" name="Shape 15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2" name="Shape 151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3" name="Shape 1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10753" y="21240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Shape 1514"/>
          <p:cNvSpPr txBox="1"/>
          <p:nvPr/>
        </p:nvSpPr>
        <p:spPr>
          <a:xfrm>
            <a:off x="3986950" y="5751950"/>
            <a:ext cx="424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沒吸菸⇨生病=沒病機率83.3%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預測「沒病」</a:t>
            </a:r>
          </a:p>
        </p:txBody>
      </p:sp>
      <p:pic>
        <p:nvPicPr>
          <p:cNvPr descr="slide ok checked green" id="1515" name="Shape 15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555" y="3464875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6" name="Shape 1516"/>
          <p:cNvGrpSpPr/>
          <p:nvPr/>
        </p:nvGrpSpPr>
        <p:grpSpPr>
          <a:xfrm>
            <a:off x="4737821" y="26107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17" name="Shape 15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Shape 1518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9" name="Shape 15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97890" y="2124086"/>
            <a:ext cx="740183" cy="62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Shape 1520"/>
          <p:cNvGrpSpPr/>
          <p:nvPr/>
        </p:nvGrpSpPr>
        <p:grpSpPr>
          <a:xfrm>
            <a:off x="5624946" y="26107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21" name="Shape 15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2" name="Shape 1522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3" name="Shape 1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85015" y="21240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24" name="Shape 1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255" y="34648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25" name="Shape 15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405" y="34648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526" name="Shape 15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7998" y="3464879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7" name="Shape 1527"/>
          <p:cNvGrpSpPr/>
          <p:nvPr/>
        </p:nvGrpSpPr>
        <p:grpSpPr>
          <a:xfrm>
            <a:off x="7399921" y="26107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28" name="Shape 15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Shape 1529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lide error bad" id="1530" name="Shape 15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5361" y="3464879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Shape 1531"/>
          <p:cNvGrpSpPr/>
          <p:nvPr/>
        </p:nvGrpSpPr>
        <p:grpSpPr>
          <a:xfrm>
            <a:off x="392725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32" name="Shape 15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3" name="Shape 1533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4" name="Shape 1534"/>
          <p:cNvGrpSpPr/>
          <p:nvPr/>
        </p:nvGrpSpPr>
        <p:grpSpPr>
          <a:xfrm>
            <a:off x="478989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35" name="Shape 15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6" name="Shape 1536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Shape 1537"/>
          <p:cNvGrpSpPr/>
          <p:nvPr/>
        </p:nvGrpSpPr>
        <p:grpSpPr>
          <a:xfrm>
            <a:off x="565253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38" name="Shape 15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9" name="Shape 1539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0" name="Shape 1540"/>
          <p:cNvGrpSpPr/>
          <p:nvPr/>
        </p:nvGrpSpPr>
        <p:grpSpPr>
          <a:xfrm>
            <a:off x="6515170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41" name="Shape 15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2" name="Shape 1542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3" name="Shape 1543"/>
          <p:cNvGrpSpPr/>
          <p:nvPr/>
        </p:nvGrpSpPr>
        <p:grpSpPr>
          <a:xfrm>
            <a:off x="7377809" y="41617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44" name="Shape 15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5" name="Shape 154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lide ok checked green" id="1546" name="Shape 15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755" y="50159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47" name="Shape 15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330" y="50159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48" name="Shape 1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905" y="50159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49" name="Shape 1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605" y="5015950"/>
            <a:ext cx="483300" cy="4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Shape 1550"/>
          <p:cNvSpPr/>
          <p:nvPr/>
        </p:nvSpPr>
        <p:spPr>
          <a:xfrm>
            <a:off x="7302917" y="4036250"/>
            <a:ext cx="1007100" cy="11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ok checked green" id="1551" name="Shape 15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5180" y="50159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52" name="Shape 15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8648" y="5914700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Shape 1558"/>
          <p:cNvGrpSpPr/>
          <p:nvPr/>
        </p:nvGrpSpPr>
        <p:grpSpPr>
          <a:xfrm>
            <a:off x="6512195" y="2305918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59" name="Shape 15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0" name="Shape 1560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61" name="Shape 1561"/>
          <p:cNvSpPr/>
          <p:nvPr/>
        </p:nvSpPr>
        <p:spPr>
          <a:xfrm rot="8100000">
            <a:off x="2951454" y="3675366"/>
            <a:ext cx="646154" cy="64615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2" name="Shape 15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計算信心程度(正確率)</a:t>
            </a:r>
          </a:p>
        </p:txBody>
      </p:sp>
      <p:sp>
        <p:nvSpPr>
          <p:cNvPr id="1563" name="Shape 15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564" name="Shape 15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" name="Shape 1565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pic>
        <p:nvPicPr>
          <p:cNvPr id="1566" name="Shape 15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51572" y="1819286"/>
            <a:ext cx="740183" cy="6259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7" name="Shape 1567"/>
          <p:cNvGraphicFramePr/>
          <p:nvPr/>
        </p:nvGraphicFramePr>
        <p:xfrm>
          <a:off x="552450" y="42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59525"/>
                <a:gridCol w="859525"/>
                <a:gridCol w="859525"/>
              </a:tblGrid>
              <a:tr h="4063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生病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 hMerge="1"/>
              </a:tr>
              <a:tr h="406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83F04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75%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25%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3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83.3%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8" name="Shape 1568"/>
          <p:cNvGraphicFramePr/>
          <p:nvPr/>
        </p:nvGraphicFramePr>
        <p:xfrm>
          <a:off x="1226375" y="250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48775"/>
                <a:gridCol w="848775"/>
              </a:tblGrid>
              <a:tr h="324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24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有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沒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43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569" name="Shape 1569"/>
          <p:cNvSpPr/>
          <p:nvPr/>
        </p:nvSpPr>
        <p:spPr>
          <a:xfrm>
            <a:off x="311665" y="41875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</a:t>
            </a:r>
          </a:p>
        </p:txBody>
      </p:sp>
      <p:sp>
        <p:nvSpPr>
          <p:cNvPr id="1570" name="Shape 1570"/>
          <p:cNvSpPr/>
          <p:nvPr/>
        </p:nvSpPr>
        <p:spPr>
          <a:xfrm>
            <a:off x="311675" y="2352425"/>
            <a:ext cx="873900" cy="48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</a:t>
            </a:r>
          </a:p>
        </p:txBody>
      </p:sp>
      <p:cxnSp>
        <p:nvCxnSpPr>
          <p:cNvPr id="1571" name="Shape 1571"/>
          <p:cNvCxnSpPr>
            <a:stCxn id="1570" idx="2"/>
            <a:endCxn id="1569" idx="0"/>
          </p:cNvCxnSpPr>
          <p:nvPr/>
        </p:nvCxnSpPr>
        <p:spPr>
          <a:xfrm>
            <a:off x="748625" y="2835725"/>
            <a:ext cx="0" cy="135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572" name="Shape 1572"/>
          <p:cNvGrpSpPr/>
          <p:nvPr/>
        </p:nvGrpSpPr>
        <p:grpSpPr>
          <a:xfrm>
            <a:off x="3850683" y="23059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73" name="Shape 15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4" name="Shape 157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5" name="Shape 15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10753" y="1819286"/>
            <a:ext cx="740183" cy="62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Shape 1576"/>
          <p:cNvSpPr txBox="1"/>
          <p:nvPr/>
        </p:nvSpPr>
        <p:spPr>
          <a:xfrm>
            <a:off x="3986950" y="5751950"/>
            <a:ext cx="424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8答對/10案例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信心程度</a:t>
            </a:r>
            <a:r>
              <a:rPr lang="zh-TW" sz="2400"/>
              <a:t>：8/10 = </a:t>
            </a:r>
            <a:r>
              <a:rPr lang="zh-TW" sz="3200">
                <a:solidFill>
                  <a:schemeClr val="dk2"/>
                </a:solidFill>
              </a:rPr>
              <a:t>80%</a:t>
            </a:r>
          </a:p>
        </p:txBody>
      </p:sp>
      <p:pic>
        <p:nvPicPr>
          <p:cNvPr descr="slide ok checked green" id="1577" name="Shape 15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555" y="3160075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Shape 1578"/>
          <p:cNvGrpSpPr/>
          <p:nvPr/>
        </p:nvGrpSpPr>
        <p:grpSpPr>
          <a:xfrm>
            <a:off x="4737821" y="23059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79" name="Shape 15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0" name="Shape 1580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1" name="Shape 1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97890" y="1819286"/>
            <a:ext cx="740183" cy="6259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2" name="Shape 1582"/>
          <p:cNvGrpSpPr/>
          <p:nvPr/>
        </p:nvGrpSpPr>
        <p:grpSpPr>
          <a:xfrm>
            <a:off x="5624946" y="23059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83" name="Shape 15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4" name="Shape 1584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5" name="Shape 1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85015" y="1819286"/>
            <a:ext cx="740183" cy="6259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86" name="Shape 15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255" y="31600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587" name="Shape 15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405" y="3160075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588" name="Shape 15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7998" y="3160079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9" name="Shape 1589"/>
          <p:cNvGrpSpPr/>
          <p:nvPr/>
        </p:nvGrpSpPr>
        <p:grpSpPr>
          <a:xfrm>
            <a:off x="7399921" y="2305913"/>
            <a:ext cx="854172" cy="854172"/>
            <a:chOff x="6690300" y="2481033"/>
            <a:chExt cx="1219200" cy="1219200"/>
          </a:xfrm>
        </p:grpSpPr>
        <p:pic>
          <p:nvPicPr>
            <p:cNvPr descr="slide user administrator blue admin account profile people human" id="1590" name="Shape 15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90300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1" name="Shape 1591"/>
            <p:cNvSpPr/>
            <p:nvPr/>
          </p:nvSpPr>
          <p:spPr>
            <a:xfrm>
              <a:off x="6950500" y="2713950"/>
              <a:ext cx="698700" cy="6987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lide error bad" id="1592" name="Shape 15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5361" y="3160079"/>
            <a:ext cx="483300" cy="48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3" name="Shape 1593"/>
          <p:cNvGrpSpPr/>
          <p:nvPr/>
        </p:nvGrpSpPr>
        <p:grpSpPr>
          <a:xfrm>
            <a:off x="3927250" y="38569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94" name="Shape 15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5" name="Shape 1595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Shape 1596"/>
          <p:cNvGrpSpPr/>
          <p:nvPr/>
        </p:nvGrpSpPr>
        <p:grpSpPr>
          <a:xfrm>
            <a:off x="4789890" y="38569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597" name="Shape 15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8" name="Shape 1598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9" name="Shape 1599"/>
          <p:cNvGrpSpPr/>
          <p:nvPr/>
        </p:nvGrpSpPr>
        <p:grpSpPr>
          <a:xfrm>
            <a:off x="5652530" y="38569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600" name="Shape 16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1" name="Shape 1601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2" name="Shape 1602"/>
          <p:cNvGrpSpPr/>
          <p:nvPr/>
        </p:nvGrpSpPr>
        <p:grpSpPr>
          <a:xfrm>
            <a:off x="6515170" y="38569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603" name="Shape 16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4" name="Shape 1604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5" name="Shape 1605"/>
          <p:cNvGrpSpPr/>
          <p:nvPr/>
        </p:nvGrpSpPr>
        <p:grpSpPr>
          <a:xfrm>
            <a:off x="7377809" y="3856982"/>
            <a:ext cx="854172" cy="854172"/>
            <a:chOff x="947325" y="2481033"/>
            <a:chExt cx="1219200" cy="1219200"/>
          </a:xfrm>
        </p:grpSpPr>
        <p:pic>
          <p:nvPicPr>
            <p:cNvPr descr="slide user administrator blue admin account profile people human" id="1606" name="Shape 16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7325" y="2481033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Shape 1607"/>
            <p:cNvSpPr/>
            <p:nvPr/>
          </p:nvSpPr>
          <p:spPr>
            <a:xfrm>
              <a:off x="1271000" y="2769675"/>
              <a:ext cx="587400" cy="587400"/>
            </a:xfrm>
            <a:prstGeom prst="donut">
              <a:avLst>
                <a:gd fmla="val 25000" name="adj"/>
              </a:avLst>
            </a:prstGeom>
            <a:solidFill>
              <a:srgbClr val="274E13"/>
            </a:solidFill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slide ok checked green" id="1608" name="Shape 16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755" y="47111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609" name="Shape 16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330" y="47111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610" name="Shape 1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905" y="47111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611" name="Shape 1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0605" y="4711150"/>
            <a:ext cx="483300" cy="48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612" name="Shape 16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5180" y="4719475"/>
            <a:ext cx="483300" cy="48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19" name="Shape 161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實作：貝氏網路</a:t>
            </a:r>
          </a:p>
        </p:txBody>
      </p:sp>
      <p:sp>
        <p:nvSpPr>
          <p:cNvPr id="1620" name="Shape 162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27" name="Shape 162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貝氏網路的處理流程</a:t>
            </a:r>
          </a:p>
        </p:txBody>
      </p:sp>
      <p:sp>
        <p:nvSpPr>
          <p:cNvPr id="1628" name="Shape 162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9" name="Shape 1629"/>
          <p:cNvSpPr/>
          <p:nvPr/>
        </p:nvSpPr>
        <p:spPr>
          <a:xfrm>
            <a:off x="1463025" y="52644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1630" name="Shape 1630"/>
          <p:cNvSpPr/>
          <p:nvPr/>
        </p:nvSpPr>
        <p:spPr>
          <a:xfrm>
            <a:off x="1463025" y="43393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sp>
        <p:nvSpPr>
          <p:cNvPr id="1631" name="Shape 1631"/>
          <p:cNvSpPr/>
          <p:nvPr/>
        </p:nvSpPr>
        <p:spPr>
          <a:xfrm>
            <a:off x="1463025" y="3357188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1632" name="Shape 1632"/>
          <p:cNvSpPr/>
          <p:nvPr/>
        </p:nvSpPr>
        <p:spPr>
          <a:xfrm>
            <a:off x="1463025" y="194637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  <p:sp>
        <p:nvSpPr>
          <p:cNvPr id="1633" name="Shape 1633"/>
          <p:cNvSpPr/>
          <p:nvPr/>
        </p:nvSpPr>
        <p:spPr>
          <a:xfrm flipH="1" rot="5400000">
            <a:off x="2044125" y="2732075"/>
            <a:ext cx="867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4" name="Shape 1634"/>
          <p:cNvSpPr/>
          <p:nvPr/>
        </p:nvSpPr>
        <p:spPr>
          <a:xfrm flipH="1" rot="5400000">
            <a:off x="2255925" y="3930625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5" name="Shape 1635"/>
          <p:cNvSpPr/>
          <p:nvPr/>
        </p:nvSpPr>
        <p:spPr>
          <a:xfrm flipH="1" rot="5400000">
            <a:off x="2255925" y="4917375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636" name="Shape 1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24" y="1849574"/>
            <a:ext cx="524700" cy="677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1637" name="Shape 1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377" y="3260400"/>
            <a:ext cx="677599" cy="6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/>
          <p:nvPr/>
        </p:nvSpPr>
        <p:spPr>
          <a:xfrm>
            <a:off x="4949025" y="2626438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試算表轉ARFF</a:t>
            </a:r>
          </a:p>
        </p:txBody>
      </p:sp>
      <p:pic>
        <p:nvPicPr>
          <p:cNvPr descr="[Slide] web page 網頁 Slide" id="1639" name="Shape 16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825" y="24912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Shape 1640"/>
          <p:cNvSpPr/>
          <p:nvPr/>
        </p:nvSpPr>
        <p:spPr>
          <a:xfrm>
            <a:off x="4949025" y="1915850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貝氏網路結構編輯器</a:t>
            </a:r>
          </a:p>
        </p:txBody>
      </p:sp>
      <p:pic>
        <p:nvPicPr>
          <p:cNvPr descr="[Slide] web page 網頁 Slide" id="1641" name="Shape 16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825" y="178069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1642" name="Shape 1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377" y="4290900"/>
            <a:ext cx="677599" cy="6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120375" y="5269838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貝氏網路</a:t>
            </a:r>
            <a:r>
              <a:rPr lang="zh-TW" sz="2400"/>
              <a:t>模型檢視器</a:t>
            </a:r>
          </a:p>
        </p:txBody>
      </p:sp>
      <p:pic>
        <p:nvPicPr>
          <p:cNvPr descr="[Slide] web page 網頁 Slide" id="1644" name="Shape 1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1175" y="5134684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51" name="Shape 16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相關工具</a:t>
            </a:r>
          </a:p>
        </p:txBody>
      </p:sp>
      <p:sp>
        <p:nvSpPr>
          <p:cNvPr id="1652" name="Shape 16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3" name="Shape 1653"/>
          <p:cNvSpPr txBox="1"/>
          <p:nvPr/>
        </p:nvSpPr>
        <p:spPr>
          <a:xfrm>
            <a:off x="525825" y="2301075"/>
            <a:ext cx="53745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zh-TW" sz="2400"/>
              <a:t>W14 分類與預測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貝氏網路結構編輯器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貝氏網路模型檢視器</a:t>
            </a:r>
          </a:p>
        </p:txBody>
      </p:sp>
      <p:sp>
        <p:nvSpPr>
          <p:cNvPr id="1654" name="Shape 1654"/>
          <p:cNvSpPr txBox="1"/>
          <p:nvPr/>
        </p:nvSpPr>
        <p:spPr>
          <a:xfrm>
            <a:off x="4883900" y="2301063"/>
            <a:ext cx="37059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zh-TW" sz="2400"/>
              <a:t>Weka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試算表轉ARFF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ARFF轉CSV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Weka語系設定：顯示中文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61" name="Shape 16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Weka的</a:t>
            </a:r>
            <a:r>
              <a:rPr lang="zh-TW"/>
              <a:t>編碼設定：正常顯示中文</a:t>
            </a:r>
          </a:p>
        </p:txBody>
      </p:sp>
      <p:sp>
        <p:nvSpPr>
          <p:cNvPr id="1662" name="Shape 166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3" name="Shape 1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995" y="2333395"/>
            <a:ext cx="3936001" cy="3627299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6" name="Shape 40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圖片來源：https://goo.gl/avkwDb</a:t>
            </a:r>
          </a:p>
        </p:txBody>
      </p:sp>
      <p:pic>
        <p:nvPicPr>
          <p:cNvPr id="407" name="Shape 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00" y="462550"/>
            <a:ext cx="6789437" cy="4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7463">
            <a:off x="3285375" y="2872950"/>
            <a:ext cx="2702451" cy="15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3297000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4529025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>
            <p:ph type="title"/>
          </p:nvPr>
        </p:nvSpPr>
        <p:spPr>
          <a:xfrm>
            <a:off x="476250" y="48735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請問籃子裡面那種水果最多？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答對後可以進入本課程了☺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Shape 1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10125"/>
            <a:ext cx="2498025" cy="33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Shape 16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71" name="Shape 167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圖片來源：https://goo.gl/isctY2</a:t>
            </a:r>
          </a:p>
        </p:txBody>
      </p:sp>
      <p:sp>
        <p:nvSpPr>
          <p:cNvPr id="1672" name="Shape 16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醫生蒐集了更多看診者的資料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加入「</a:t>
            </a:r>
            <a:r>
              <a:rPr lang="zh-TW"/>
              <a:t>性別</a:t>
            </a:r>
            <a:r>
              <a:rPr lang="zh-TW"/>
              <a:t>」特徵</a:t>
            </a:r>
          </a:p>
        </p:txBody>
      </p:sp>
      <p:sp>
        <p:nvSpPr>
          <p:cNvPr id="1673" name="Shape 1673"/>
          <p:cNvSpPr/>
          <p:nvPr/>
        </p:nvSpPr>
        <p:spPr>
          <a:xfrm>
            <a:off x="6136125" y="3463825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生病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有病: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沒病: ?</a:t>
            </a:r>
          </a:p>
        </p:txBody>
      </p:sp>
      <p:sp>
        <p:nvSpPr>
          <p:cNvPr id="1674" name="Shape 1674"/>
          <p:cNvSpPr/>
          <p:nvPr/>
        </p:nvSpPr>
        <p:spPr>
          <a:xfrm>
            <a:off x="3594525" y="2274750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性別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男</a:t>
            </a:r>
            <a:r>
              <a:rPr lang="zh-TW" sz="2400"/>
              <a:t>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女: ?</a:t>
            </a:r>
          </a:p>
        </p:txBody>
      </p:sp>
      <p:cxnSp>
        <p:nvCxnSpPr>
          <p:cNvPr id="1675" name="Shape 1675"/>
          <p:cNvCxnSpPr>
            <a:stCxn id="1676" idx="3"/>
            <a:endCxn id="1673" idx="1"/>
          </p:cNvCxnSpPr>
          <p:nvPr/>
        </p:nvCxnSpPr>
        <p:spPr>
          <a:xfrm flipH="1" rot="10800000">
            <a:off x="5358225" y="4203313"/>
            <a:ext cx="777900" cy="96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77" name="Shape 1677"/>
          <p:cNvSpPr/>
          <p:nvPr/>
        </p:nvSpPr>
        <p:spPr>
          <a:xfrm rot="-899768">
            <a:off x="3222999" y="2078456"/>
            <a:ext cx="838248" cy="381682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NEW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594525" y="4429213"/>
            <a:ext cx="1763700" cy="1479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吸菸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有吸: ?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沒吸: ?</a:t>
            </a:r>
          </a:p>
        </p:txBody>
      </p:sp>
      <p:cxnSp>
        <p:nvCxnSpPr>
          <p:cNvPr id="1678" name="Shape 1678"/>
          <p:cNvCxnSpPr>
            <a:stCxn id="1674" idx="3"/>
            <a:endCxn id="1673" idx="1"/>
          </p:cNvCxnSpPr>
          <p:nvPr/>
        </p:nvCxnSpPr>
        <p:spPr>
          <a:xfrm>
            <a:off x="5358225" y="3014250"/>
            <a:ext cx="777900" cy="118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79" name="Shape 1679"/>
          <p:cNvSpPr txBox="1"/>
          <p:nvPr/>
        </p:nvSpPr>
        <p:spPr>
          <a:xfrm rot="-901892">
            <a:off x="567500" y="2874335"/>
            <a:ext cx="291959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請給我更多的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          判斷依據！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86" name="Shape 16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7" name="Shape 1687"/>
          <p:cNvSpPr txBox="1"/>
          <p:nvPr>
            <p:ph type="title"/>
          </p:nvPr>
        </p:nvSpPr>
        <p:spPr>
          <a:xfrm>
            <a:off x="4092400" y="1037725"/>
            <a:ext cx="45753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加入「</a:t>
            </a:r>
            <a:r>
              <a:rPr lang="zh-TW"/>
              <a:t>性別</a:t>
            </a:r>
            <a:r>
              <a:rPr lang="zh-TW"/>
              <a:t>」特徵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看診者樣本資料集</a:t>
            </a:r>
          </a:p>
        </p:txBody>
      </p:sp>
      <p:graphicFrame>
        <p:nvGraphicFramePr>
          <p:cNvPr id="1688" name="Shape 1688"/>
          <p:cNvGraphicFramePr/>
          <p:nvPr/>
        </p:nvGraphicFramePr>
        <p:xfrm>
          <a:off x="877575" y="58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9325"/>
                <a:gridCol w="927975"/>
                <a:gridCol w="11506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689" name="Shape 1689"/>
          <p:cNvSpPr txBox="1"/>
          <p:nvPr>
            <p:ph idx="4294967295" type="body"/>
          </p:nvPr>
        </p:nvSpPr>
        <p:spPr>
          <a:xfrm>
            <a:off x="4092400" y="2281525"/>
            <a:ext cx="44316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7780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案例數量：10筆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性別：類別資料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男 / 女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吸菸：類別資料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有吸 / 沒吸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分類目標 (生病)：類別資料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有病 / 沒病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96" name="Shape 16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7" name="Shape 169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1698" name="Shape 1698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貝氏網路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699" name="Shape 1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Shape 1705"/>
          <p:cNvSpPr txBox="1"/>
          <p:nvPr>
            <p:ph idx="1" type="body"/>
          </p:nvPr>
        </p:nvSpPr>
        <p:spPr>
          <a:xfrm>
            <a:off x="3935800" y="1783075"/>
            <a:ext cx="4731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建立貝氏網路結構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準備資料集：訓練集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Weka開啟訓練集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選擇分類演算法：貝氏網路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設定貝氏網路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設定條件機率表評估器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設定網路結構搜尋演算法</a:t>
            </a:r>
          </a:p>
        </p:txBody>
      </p:sp>
      <p:sp>
        <p:nvSpPr>
          <p:cNvPr id="1706" name="Shape 17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07" name="Shape 1707"/>
          <p:cNvSpPr txBox="1"/>
          <p:nvPr>
            <p:ph type="title"/>
          </p:nvPr>
        </p:nvSpPr>
        <p:spPr>
          <a:xfrm>
            <a:off x="3258150" y="53927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W14-a. </a:t>
            </a:r>
            <a:r>
              <a:rPr lang="zh-TW"/>
              <a:t>貝氏網路 (1/2)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下載CSV檔案</a:t>
            </a:r>
          </a:p>
        </p:txBody>
      </p:sp>
      <p:sp>
        <p:nvSpPr>
          <p:cNvPr id="1714" name="Shape 17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15" name="Shape 17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6" name="Shape 1716"/>
          <p:cNvSpPr/>
          <p:nvPr/>
        </p:nvSpPr>
        <p:spPr>
          <a:xfrm>
            <a:off x="614750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</a:rPr>
              <a:t>實作：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/>
              <a:t>貝氏網路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</a:rPr>
              <a:t>.docx</a:t>
            </a:r>
          </a:p>
        </p:txBody>
      </p:sp>
      <p:pic>
        <p:nvPicPr>
          <p:cNvPr descr="[slide] google doc document homepage webpage slide" id="1717" name="Shape 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13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/>
          <p:nvPr/>
        </p:nvSpPr>
        <p:spPr>
          <a:xfrm>
            <a:off x="6208825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看診者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樣本資料集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1719" name="Shape 1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050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Shape 1720"/>
          <p:cNvSpPr/>
          <p:nvPr/>
        </p:nvSpPr>
        <p:spPr>
          <a:xfrm flipH="1">
            <a:off x="2684552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1" name="Shape 1721"/>
          <p:cNvSpPr/>
          <p:nvPr/>
        </p:nvSpPr>
        <p:spPr>
          <a:xfrm>
            <a:off x="3557552" y="3321675"/>
            <a:ext cx="20508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看診者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樣本資料集</a:t>
            </a:r>
          </a:p>
        </p:txBody>
      </p:sp>
      <p:pic>
        <p:nvPicPr>
          <p:cNvPr descr="google spreadsheet.png" id="1722" name="Shape 1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Shape 1723"/>
          <p:cNvSpPr/>
          <p:nvPr/>
        </p:nvSpPr>
        <p:spPr>
          <a:xfrm flipH="1">
            <a:off x="5482377" y="4150000"/>
            <a:ext cx="724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724" name="Shape 17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Shape 1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2100"/>
            <a:ext cx="9144001" cy="489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32" name="Shape 17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建立貝氏網路結構</a:t>
            </a:r>
          </a:p>
        </p:txBody>
      </p:sp>
      <p:sp>
        <p:nvSpPr>
          <p:cNvPr id="1733" name="Shape 173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734" name="Shape 1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Shape 1735"/>
          <p:cNvSpPr/>
          <p:nvPr/>
        </p:nvSpPr>
        <p:spPr>
          <a:xfrm>
            <a:off x="788600" y="1344350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貝氏網路結構編輯器</a:t>
            </a:r>
          </a:p>
        </p:txBody>
      </p:sp>
      <p:pic>
        <p:nvPicPr>
          <p:cNvPr descr="[Slide] web page 網頁 Slide" id="1736" name="Shape 17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00" y="12091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Shape 1737"/>
          <p:cNvSpPr/>
          <p:nvPr/>
        </p:nvSpPr>
        <p:spPr>
          <a:xfrm>
            <a:off x="681100" y="3904025"/>
            <a:ext cx="2820900" cy="763500"/>
          </a:xfrm>
          <a:prstGeom prst="wedgeRoundRectCallout">
            <a:avLst>
              <a:gd fmla="val -36212" name="adj1"/>
              <a:gd fmla="val -9947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1. 上傳CSV</a:t>
            </a:r>
          </a:p>
        </p:txBody>
      </p:sp>
      <p:sp>
        <p:nvSpPr>
          <p:cNvPr id="1738" name="Shape 1738"/>
          <p:cNvSpPr/>
          <p:nvPr/>
        </p:nvSpPr>
        <p:spPr>
          <a:xfrm>
            <a:off x="1301075" y="5095650"/>
            <a:ext cx="3222300" cy="763500"/>
          </a:xfrm>
          <a:prstGeom prst="wedgeRoundRectCallout">
            <a:avLst>
              <a:gd fmla="val 64654" name="adj1"/>
              <a:gd fmla="val -55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</a:t>
            </a:r>
            <a:r>
              <a:rPr lang="zh-TW" sz="3200">
                <a:solidFill>
                  <a:srgbClr val="FFFFFF"/>
                </a:solidFill>
              </a:rPr>
              <a:t>. </a:t>
            </a:r>
            <a:r>
              <a:rPr lang="zh-TW" sz="3200">
                <a:solidFill>
                  <a:srgbClr val="FFFFFF"/>
                </a:solidFill>
              </a:rPr>
              <a:t>使用預設結構</a:t>
            </a:r>
          </a:p>
        </p:txBody>
      </p:sp>
      <p:sp>
        <p:nvSpPr>
          <p:cNvPr id="1739" name="Shape 1739"/>
          <p:cNvSpPr/>
          <p:nvPr/>
        </p:nvSpPr>
        <p:spPr>
          <a:xfrm>
            <a:off x="4478125" y="2139775"/>
            <a:ext cx="2371200" cy="763500"/>
          </a:xfrm>
          <a:prstGeom prst="wedgeRoundRectCallout">
            <a:avLst>
              <a:gd fmla="val 31478" name="adj1"/>
              <a:gd fmla="val 1304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3</a:t>
            </a:r>
            <a:r>
              <a:rPr lang="zh-TW" sz="3200">
                <a:solidFill>
                  <a:srgbClr val="FFFFFF"/>
                </a:solidFill>
              </a:rPr>
              <a:t>. </a:t>
            </a:r>
            <a:r>
              <a:rPr lang="zh-TW" sz="3200">
                <a:solidFill>
                  <a:srgbClr val="FFFFFF"/>
                </a:solidFill>
              </a:rPr>
              <a:t>下載XML</a:t>
            </a:r>
          </a:p>
        </p:txBody>
      </p:sp>
      <p:sp>
        <p:nvSpPr>
          <p:cNvPr id="1740" name="Shape 1740"/>
          <p:cNvSpPr/>
          <p:nvPr/>
        </p:nvSpPr>
        <p:spPr>
          <a:xfrm>
            <a:off x="7159400" y="974679"/>
            <a:ext cx="1706400" cy="8382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XMLFIB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結構檔</a:t>
            </a:r>
          </a:p>
        </p:txBody>
      </p:sp>
      <p:pic>
        <p:nvPicPr>
          <p:cNvPr id="1741" name="Shape 17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1375" y="60300"/>
            <a:ext cx="954422" cy="9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48" name="Shape 17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快速設定結構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class是結果 (預設值)</a:t>
            </a:r>
          </a:p>
        </p:txBody>
      </p:sp>
      <p:sp>
        <p:nvSpPr>
          <p:cNvPr id="1749" name="Shape 174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50" name="Shape 1750"/>
          <p:cNvPicPr preferRelativeResize="0"/>
          <p:nvPr/>
        </p:nvPicPr>
        <p:blipFill rotWithShape="1">
          <a:blip r:embed="rId3">
            <a:alphaModFix/>
          </a:blip>
          <a:srcRect b="7704" l="53326" r="10902" t="47295"/>
          <a:stretch/>
        </p:blipFill>
        <p:spPr>
          <a:xfrm>
            <a:off x="629325" y="2747850"/>
            <a:ext cx="3887701" cy="2615907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51" name="Shape 1751"/>
          <p:cNvSpPr/>
          <p:nvPr/>
        </p:nvSpPr>
        <p:spPr>
          <a:xfrm>
            <a:off x="6495725" y="3433900"/>
            <a:ext cx="16314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(</a:t>
            </a:r>
            <a:r>
              <a:rPr lang="zh-TW" sz="3200"/>
              <a:t>生病)</a:t>
            </a:r>
          </a:p>
        </p:txBody>
      </p:sp>
      <p:sp>
        <p:nvSpPr>
          <p:cNvPr id="1752" name="Shape 1752"/>
          <p:cNvSpPr/>
          <p:nvPr/>
        </p:nvSpPr>
        <p:spPr>
          <a:xfrm>
            <a:off x="4846275" y="2804263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性別</a:t>
            </a:r>
          </a:p>
        </p:txBody>
      </p:sp>
      <p:cxnSp>
        <p:nvCxnSpPr>
          <p:cNvPr id="1753" name="Shape 1753"/>
          <p:cNvCxnSpPr>
            <a:stCxn id="1754" idx="3"/>
            <a:endCxn id="1751" idx="1"/>
          </p:cNvCxnSpPr>
          <p:nvPr/>
        </p:nvCxnSpPr>
        <p:spPr>
          <a:xfrm flipH="1" rot="10800000">
            <a:off x="5990775" y="4055919"/>
            <a:ext cx="504900" cy="6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>
            <a:off x="4846275" y="42024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</p:txBody>
      </p:sp>
      <p:cxnSp>
        <p:nvCxnSpPr>
          <p:cNvPr id="1755" name="Shape 1755"/>
          <p:cNvCxnSpPr>
            <a:stCxn id="1752" idx="3"/>
            <a:endCxn id="1751" idx="1"/>
          </p:cNvCxnSpPr>
          <p:nvPr/>
        </p:nvCxnSpPr>
        <p:spPr>
          <a:xfrm>
            <a:off x="5990775" y="3284113"/>
            <a:ext cx="504900" cy="77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[Slide] web page 網頁 Slide" id="1756" name="Shape 1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Shape 1757"/>
          <p:cNvSpPr txBox="1"/>
          <p:nvPr/>
        </p:nvSpPr>
        <p:spPr>
          <a:xfrm>
            <a:off x="1459150" y="5713075"/>
            <a:ext cx="6225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※ </a:t>
            </a:r>
            <a:r>
              <a:rPr lang="zh-TW" sz="2400"/>
              <a:t>推理</a:t>
            </a:r>
            <a:r>
              <a:rPr lang="zh-TW" sz="2400"/>
              <a:t>能力通常比較好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Shape 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00" y="2897675"/>
            <a:ext cx="4133850" cy="24955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64" name="Shape 17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65" name="Shape 17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快速設定結構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class是原因 (Weka預設結構)</a:t>
            </a:r>
          </a:p>
        </p:txBody>
      </p:sp>
      <p:sp>
        <p:nvSpPr>
          <p:cNvPr id="1766" name="Shape 176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7" name="Shape 1767"/>
          <p:cNvSpPr/>
          <p:nvPr/>
        </p:nvSpPr>
        <p:spPr>
          <a:xfrm>
            <a:off x="4965050" y="3429400"/>
            <a:ext cx="1731000" cy="125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(</a:t>
            </a:r>
            <a:r>
              <a:rPr lang="zh-TW" sz="3200"/>
              <a:t>生病)</a:t>
            </a:r>
          </a:p>
        </p:txBody>
      </p:sp>
      <p:sp>
        <p:nvSpPr>
          <p:cNvPr id="1768" name="Shape 1768"/>
          <p:cNvSpPr/>
          <p:nvPr/>
        </p:nvSpPr>
        <p:spPr>
          <a:xfrm>
            <a:off x="7282350" y="2804263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性別</a:t>
            </a:r>
          </a:p>
        </p:txBody>
      </p:sp>
      <p:cxnSp>
        <p:nvCxnSpPr>
          <p:cNvPr id="1769" name="Shape 1769"/>
          <p:cNvCxnSpPr>
            <a:stCxn id="1767" idx="3"/>
            <a:endCxn id="1770" idx="1"/>
          </p:cNvCxnSpPr>
          <p:nvPr/>
        </p:nvCxnSpPr>
        <p:spPr>
          <a:xfrm>
            <a:off x="6696050" y="4055800"/>
            <a:ext cx="586200" cy="6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0" name="Shape 1770"/>
          <p:cNvSpPr/>
          <p:nvPr/>
        </p:nvSpPr>
        <p:spPr>
          <a:xfrm>
            <a:off x="7282350" y="42024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</p:txBody>
      </p:sp>
      <p:cxnSp>
        <p:nvCxnSpPr>
          <p:cNvPr id="1771" name="Shape 1771"/>
          <p:cNvCxnSpPr>
            <a:stCxn id="1767" idx="3"/>
            <a:endCxn id="1768" idx="1"/>
          </p:cNvCxnSpPr>
          <p:nvPr/>
        </p:nvCxnSpPr>
        <p:spPr>
          <a:xfrm flipH="1" rot="10800000">
            <a:off x="6696050" y="3284200"/>
            <a:ext cx="586200" cy="77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2" name="Shape 1772"/>
          <p:cNvSpPr txBox="1"/>
          <p:nvPr/>
        </p:nvSpPr>
        <p:spPr>
          <a:xfrm>
            <a:off x="1459150" y="5713075"/>
            <a:ext cx="6225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※ 預測能力通常比較好</a:t>
            </a:r>
          </a:p>
        </p:txBody>
      </p:sp>
      <p:pic>
        <p:nvPicPr>
          <p:cNvPr descr="[Slide] web page 網頁 Slide" id="1773" name="Shape 17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80" name="Shape 17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準備資料集：訓練集</a:t>
            </a:r>
          </a:p>
        </p:txBody>
      </p:sp>
      <p:sp>
        <p:nvSpPr>
          <p:cNvPr id="1781" name="Shape 178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782" name="Shape 1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Shape 17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2550"/>
            <a:ext cx="9144000" cy="41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Shape 1784"/>
          <p:cNvSpPr/>
          <p:nvPr/>
        </p:nvSpPr>
        <p:spPr>
          <a:xfrm>
            <a:off x="788600" y="1572950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試算表轉ARFF</a:t>
            </a:r>
          </a:p>
        </p:txBody>
      </p:sp>
      <p:pic>
        <p:nvPicPr>
          <p:cNvPr descr="[Slide] web page 網頁 Slide" id="1785" name="Shape 17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00" y="14377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Shape 1786"/>
          <p:cNvSpPr/>
          <p:nvPr/>
        </p:nvSpPr>
        <p:spPr>
          <a:xfrm>
            <a:off x="401425" y="4081125"/>
            <a:ext cx="2820900" cy="763500"/>
          </a:xfrm>
          <a:prstGeom prst="wedgeRoundRectCallout">
            <a:avLst>
              <a:gd fmla="val -31470" name="adj1"/>
              <a:gd fmla="val 1225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1. 上傳CSV</a:t>
            </a:r>
          </a:p>
        </p:txBody>
      </p:sp>
      <p:sp>
        <p:nvSpPr>
          <p:cNvPr id="1787" name="Shape 1787"/>
          <p:cNvSpPr/>
          <p:nvPr/>
        </p:nvSpPr>
        <p:spPr>
          <a:xfrm>
            <a:off x="3708825" y="2047400"/>
            <a:ext cx="2820900" cy="763500"/>
          </a:xfrm>
          <a:prstGeom prst="wedgeRoundRectCallout">
            <a:avLst>
              <a:gd fmla="val 18101" name="adj1"/>
              <a:gd fmla="val 107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</a:t>
            </a:r>
            <a:r>
              <a:rPr lang="zh-TW" sz="3200">
                <a:solidFill>
                  <a:srgbClr val="FFFFFF"/>
                </a:solidFill>
              </a:rPr>
              <a:t>. </a:t>
            </a:r>
            <a:r>
              <a:rPr lang="zh-TW" sz="3200">
                <a:solidFill>
                  <a:srgbClr val="FFFFFF"/>
                </a:solidFill>
              </a:rPr>
              <a:t>下載訓練集</a:t>
            </a:r>
          </a:p>
        </p:txBody>
      </p:sp>
      <p:sp>
        <p:nvSpPr>
          <p:cNvPr id="1788" name="Shape 1788"/>
          <p:cNvSpPr/>
          <p:nvPr/>
        </p:nvSpPr>
        <p:spPr>
          <a:xfrm>
            <a:off x="7290025" y="1007588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1789" name="Shape 1789"/>
          <p:cNvGrpSpPr/>
          <p:nvPr/>
        </p:nvGrpSpPr>
        <p:grpSpPr>
          <a:xfrm>
            <a:off x="7666012" y="169413"/>
            <a:ext cx="954469" cy="954469"/>
            <a:chOff x="6162000" y="2812748"/>
            <a:chExt cx="1350600" cy="1350600"/>
          </a:xfrm>
        </p:grpSpPr>
        <p:pic>
          <p:nvPicPr>
            <p:cNvPr id="1790" name="Shape 17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1791" name="Shape 17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 txBox="1"/>
          <p:nvPr>
            <p:ph idx="1" type="body"/>
          </p:nvPr>
        </p:nvSpPr>
        <p:spPr>
          <a:xfrm>
            <a:off x="476250" y="1783075"/>
            <a:ext cx="4144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開啟Weka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開啟Explorer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</a:t>
            </a:r>
            <a:br>
              <a:rPr lang="zh-TW"/>
            </a:br>
            <a:r>
              <a:rPr lang="zh-TW"/>
              <a:t>「Open file...」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選擇「訓練集」</a:t>
            </a:r>
          </a:p>
        </p:txBody>
      </p:sp>
      <p:sp>
        <p:nvSpPr>
          <p:cNvPr id="1798" name="Shape 17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99" name="Shape 17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Weka</a:t>
            </a:r>
            <a:r>
              <a:rPr lang="zh-TW"/>
              <a:t>開啟訓練集</a:t>
            </a:r>
          </a:p>
        </p:txBody>
      </p:sp>
      <p:sp>
        <p:nvSpPr>
          <p:cNvPr id="1800" name="Shape 18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1" name="Shape 1801"/>
          <p:cNvPicPr preferRelativeResize="0"/>
          <p:nvPr/>
        </p:nvPicPr>
        <p:blipFill rotWithShape="1">
          <a:blip r:embed="rId3">
            <a:alphaModFix/>
          </a:blip>
          <a:srcRect b="0" l="0" r="18360" t="0"/>
          <a:stretch/>
        </p:blipFill>
        <p:spPr>
          <a:xfrm>
            <a:off x="4882075" y="2181288"/>
            <a:ext cx="4261924" cy="39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Shape 1802"/>
          <p:cNvSpPr/>
          <p:nvPr/>
        </p:nvSpPr>
        <p:spPr>
          <a:xfrm>
            <a:off x="4270800" y="2344555"/>
            <a:ext cx="602400" cy="594600"/>
          </a:xfrm>
          <a:prstGeom prst="wedgeEllipseCallout">
            <a:avLst>
              <a:gd fmla="val 82761" name="adj1"/>
              <a:gd fmla="val 117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descr="weka logo.png" id="1803" name="Shape 1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420" name="Shape 420"/>
          <p:cNvSpPr txBox="1"/>
          <p:nvPr>
            <p:ph idx="4294967295" type="body"/>
          </p:nvPr>
        </p:nvSpPr>
        <p:spPr>
          <a:xfrm>
            <a:off x="3093475" y="1554475"/>
            <a:ext cx="5574300" cy="464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貝氏網路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實作：貝氏網路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進階評估模型：交互驗證10疊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實作：預測測試集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課堂練習：這是好工作嗎？</a:t>
            </a:r>
          </a:p>
        </p:txBody>
      </p:sp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27875" l="0" r="0" t="0"/>
          <a:stretch/>
        </p:blipFill>
        <p:spPr>
          <a:xfrm flipH="1">
            <a:off x="445625" y="3554200"/>
            <a:ext cx="2290825" cy="2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/>
          <p:nvPr/>
        </p:nvSpPr>
        <p:spPr>
          <a:xfrm>
            <a:off x="2112875" y="3021300"/>
            <a:ext cx="773400" cy="763500"/>
          </a:xfrm>
          <a:prstGeom prst="wedgeEllipseCallout">
            <a:avLst>
              <a:gd fmla="val -55188" name="adj1"/>
              <a:gd fmla="val 60232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2284475" y="3217050"/>
            <a:ext cx="430200" cy="372000"/>
          </a:xfrm>
          <a:prstGeom prst="triangle">
            <a:avLst>
              <a:gd fmla="val 50000" name="adj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151675" y="3021300"/>
            <a:ext cx="773400" cy="763500"/>
          </a:xfrm>
          <a:prstGeom prst="wedgeEllipseCallout">
            <a:avLst>
              <a:gd fmla="val 53834" name="adj1"/>
              <a:gd fmla="val 61866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323275" y="3217050"/>
            <a:ext cx="430200" cy="372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132275" y="3021300"/>
            <a:ext cx="773400" cy="763500"/>
          </a:xfrm>
          <a:prstGeom prst="wedgeEllipseCallout">
            <a:avLst>
              <a:gd fmla="val -2247" name="adj1"/>
              <a:gd fmla="val 75828" name="adj2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1303875" y="3217050"/>
            <a:ext cx="430200" cy="372000"/>
          </a:xfrm>
          <a:prstGeom prst="heart">
            <a:avLst/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" name="Shape 1809"/>
          <p:cNvPicPr preferRelativeResize="0"/>
          <p:nvPr/>
        </p:nvPicPr>
        <p:blipFill rotWithShape="1">
          <a:blip r:embed="rId3">
            <a:alphaModFix/>
          </a:blip>
          <a:srcRect b="0" l="0" r="33545" t="0"/>
          <a:stretch/>
        </p:blipFill>
        <p:spPr>
          <a:xfrm>
            <a:off x="4705200" y="1313025"/>
            <a:ext cx="4913024" cy="55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Shape 18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選擇「Classify」頁籤</a:t>
            </a:r>
            <a:br>
              <a:rPr lang="zh-TW"/>
            </a:br>
            <a:r>
              <a:rPr lang="zh-TW"/>
              <a:t>進入分類功能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點選Classifier分類器</a:t>
            </a:r>
            <a:br>
              <a:rPr lang="zh-TW"/>
            </a:br>
            <a:r>
              <a:rPr lang="zh-TW"/>
              <a:t>「Choose」選擇按鈕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選擇貝氏網路：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zh-TW"/>
              <a:t>weka</a:t>
            </a:r>
            <a:br>
              <a:rPr lang="zh-TW"/>
            </a:br>
            <a:r>
              <a:rPr lang="zh-TW"/>
              <a:t>↳ classifiers</a:t>
            </a:r>
            <a:br>
              <a:rPr lang="zh-TW"/>
            </a:br>
            <a:r>
              <a:rPr lang="zh-TW"/>
              <a:t>   ↳ bayes</a:t>
            </a:r>
            <a:br>
              <a:rPr lang="zh-TW"/>
            </a:br>
            <a:r>
              <a:rPr lang="zh-TW"/>
              <a:t>      ↳ BayesNet</a:t>
            </a:r>
            <a:br>
              <a:rPr lang="zh-TW"/>
            </a:br>
            <a:r>
              <a:rPr lang="zh-TW"/>
              <a:t>    </a:t>
            </a:r>
            <a:br>
              <a:rPr lang="zh-TW"/>
            </a:br>
            <a:br>
              <a:rPr lang="zh-TW"/>
            </a:br>
          </a:p>
        </p:txBody>
      </p:sp>
      <p:sp>
        <p:nvSpPr>
          <p:cNvPr id="1811" name="Shape 18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12" name="Shape 18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選擇分類演算法：貝氏網路</a:t>
            </a:r>
            <a:r>
              <a:rPr b="0" lang="zh-TW" sz="3200"/>
              <a:t>BayesNet</a:t>
            </a:r>
          </a:p>
        </p:txBody>
      </p:sp>
      <p:sp>
        <p:nvSpPr>
          <p:cNvPr id="1813" name="Shape 18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14" name="Shape 1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/>
          <p:nvPr/>
        </p:nvSpPr>
        <p:spPr>
          <a:xfrm>
            <a:off x="5784750" y="1010876"/>
            <a:ext cx="464700" cy="458700"/>
          </a:xfrm>
          <a:prstGeom prst="wedgeEllipseCallout">
            <a:avLst>
              <a:gd fmla="val -33608" name="adj1"/>
              <a:gd fmla="val 772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16" name="Shape 1816"/>
          <p:cNvSpPr/>
          <p:nvPr/>
        </p:nvSpPr>
        <p:spPr>
          <a:xfrm>
            <a:off x="4412600" y="2002976"/>
            <a:ext cx="464700" cy="458700"/>
          </a:xfrm>
          <a:prstGeom prst="wedgeEllipseCallout">
            <a:avLst>
              <a:gd fmla="val 88966" name="adj1"/>
              <a:gd fmla="val -102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1817" name="Shape 18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900" y="2480575"/>
            <a:ext cx="2937651" cy="43773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18" name="Shape 1818"/>
          <p:cNvSpPr/>
          <p:nvPr/>
        </p:nvSpPr>
        <p:spPr>
          <a:xfrm>
            <a:off x="5492900" y="3199651"/>
            <a:ext cx="464700" cy="458700"/>
          </a:xfrm>
          <a:prstGeom prst="wedgeEllipseCallout">
            <a:avLst>
              <a:gd fmla="val 104664" name="adj1"/>
              <a:gd fmla="val -4131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Shape 1824"/>
          <p:cNvSpPr txBox="1"/>
          <p:nvPr>
            <p:ph idx="1" type="body"/>
          </p:nvPr>
        </p:nvSpPr>
        <p:spPr>
          <a:xfrm>
            <a:off x="3629600" y="4246575"/>
            <a:ext cx="5038200" cy="224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點選粗體字「</a:t>
            </a:r>
            <a:r>
              <a:rPr b="1" lang="zh-TW"/>
              <a:t>BayesNet</a:t>
            </a:r>
            <a:r>
              <a:rPr lang="zh-TW"/>
              <a:t>」開啟設定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zh-TW" sz="2000">
                <a:solidFill>
                  <a:schemeClr val="dk2"/>
                </a:solidFill>
              </a:rPr>
              <a:t>※ 根據調查，IQ有135的人</a:t>
            </a:r>
            <a:br>
              <a:rPr lang="zh-TW" sz="2000">
                <a:solidFill>
                  <a:schemeClr val="dk2"/>
                </a:solidFill>
              </a:rPr>
            </a:br>
            <a:r>
              <a:rPr lang="zh-TW" sz="2000">
                <a:solidFill>
                  <a:schemeClr val="dk2"/>
                </a:solidFill>
              </a:rPr>
              <a:t>    能在30秒內找到此處，你找得到嗎？</a:t>
            </a:r>
          </a:p>
        </p:txBody>
      </p:sp>
      <p:sp>
        <p:nvSpPr>
          <p:cNvPr id="1825" name="Shape 18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26" name="Shape 18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6. </a:t>
            </a:r>
            <a:r>
              <a:rPr lang="zh-TW"/>
              <a:t>設定貝氏網路</a:t>
            </a:r>
          </a:p>
        </p:txBody>
      </p:sp>
      <p:sp>
        <p:nvSpPr>
          <p:cNvPr id="1827" name="Shape 182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28" name="Shape 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Shape 1829"/>
          <p:cNvPicPr preferRelativeResize="0"/>
          <p:nvPr/>
        </p:nvPicPr>
        <p:blipFill rotWithShape="1">
          <a:blip r:embed="rId4">
            <a:alphaModFix/>
          </a:blip>
          <a:srcRect b="59605" l="0" r="0" t="0"/>
          <a:stretch/>
        </p:blipFill>
        <p:spPr>
          <a:xfrm>
            <a:off x="476250" y="1675625"/>
            <a:ext cx="7620000" cy="23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Shape 18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3312600"/>
            <a:ext cx="2874600" cy="2974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31" name="Shape 1831"/>
          <p:cNvSpPr/>
          <p:nvPr/>
        </p:nvSpPr>
        <p:spPr>
          <a:xfrm>
            <a:off x="1384050" y="2491268"/>
            <a:ext cx="8382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32" name="Shape 1832"/>
          <p:cNvSpPr/>
          <p:nvPr/>
        </p:nvSpPr>
        <p:spPr>
          <a:xfrm flipH="1" rot="5400000">
            <a:off x="1496550" y="29487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 txBox="1"/>
          <p:nvPr>
            <p:ph idx="4294967295" type="body"/>
          </p:nvPr>
        </p:nvSpPr>
        <p:spPr>
          <a:xfrm>
            <a:off x="4341925" y="1484175"/>
            <a:ext cx="4325700" cy="485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Class：分類目標允許資料形態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Attributes：特徵資料允許資料形態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Additional：附加條件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min # of instances: 0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資料形態：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Nominal 類別資料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Numeric 連續資料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Missing values 遺漏值</a:t>
            </a:r>
          </a:p>
        </p:txBody>
      </p:sp>
      <p:sp>
        <p:nvSpPr>
          <p:cNvPr id="1839" name="Shape 18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40" name="Shape 184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查看分類演算法處理資料的能力</a:t>
            </a:r>
          </a:p>
        </p:txBody>
      </p:sp>
      <p:sp>
        <p:nvSpPr>
          <p:cNvPr id="1841" name="Shape 184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42" name="Shape 1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Shape 18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060350"/>
            <a:ext cx="3665275" cy="379214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44" name="Shape 1844"/>
          <p:cNvSpPr/>
          <p:nvPr/>
        </p:nvSpPr>
        <p:spPr>
          <a:xfrm>
            <a:off x="3105400" y="2894593"/>
            <a:ext cx="838200" cy="36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845" name="Shape 18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6375" y="3753488"/>
            <a:ext cx="2666050" cy="233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46" name="Shape 1846"/>
          <p:cNvSpPr/>
          <p:nvPr/>
        </p:nvSpPr>
        <p:spPr>
          <a:xfrm flipH="1" rot="6299290">
            <a:off x="2951938" y="3454970"/>
            <a:ext cx="643803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2" name="Shape 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690650"/>
            <a:ext cx="49530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Shape 1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063" y="1834050"/>
            <a:ext cx="4581525" cy="23812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54" name="Shape 1854"/>
          <p:cNvSpPr txBox="1"/>
          <p:nvPr>
            <p:ph idx="1" type="body"/>
          </p:nvPr>
        </p:nvSpPr>
        <p:spPr>
          <a:xfrm>
            <a:off x="4935900" y="4295252"/>
            <a:ext cx="3731700" cy="21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點選粗體字</a:t>
            </a:r>
            <a:br>
              <a:rPr lang="zh-TW"/>
            </a:br>
            <a:r>
              <a:rPr lang="zh-TW"/>
              <a:t>「</a:t>
            </a:r>
            <a:r>
              <a:rPr b="1" lang="zh-TW"/>
              <a:t>SimpleEstimator</a:t>
            </a:r>
            <a:r>
              <a:rPr lang="zh-TW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alpha輸入0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點選「OK」</a:t>
            </a:r>
          </a:p>
        </p:txBody>
      </p:sp>
      <p:sp>
        <p:nvSpPr>
          <p:cNvPr id="1855" name="Shape 18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56" name="Shape 18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7. </a:t>
            </a:r>
            <a:r>
              <a:rPr lang="zh-TW"/>
              <a:t>設定條件機率表評估器</a:t>
            </a:r>
            <a:br>
              <a:rPr lang="zh-TW"/>
            </a:br>
            <a:r>
              <a:rPr b="0" lang="zh-TW" sz="3200"/>
              <a:t>SimpleEstimator -A 0.0</a:t>
            </a:r>
          </a:p>
        </p:txBody>
      </p:sp>
      <p:sp>
        <p:nvSpPr>
          <p:cNvPr id="1857" name="Shape 185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58" name="Shape 18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Shape 1859"/>
          <p:cNvSpPr/>
          <p:nvPr/>
        </p:nvSpPr>
        <p:spPr>
          <a:xfrm>
            <a:off x="2177150" y="4823925"/>
            <a:ext cx="13686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60" name="Shape 1860"/>
          <p:cNvSpPr/>
          <p:nvPr/>
        </p:nvSpPr>
        <p:spPr>
          <a:xfrm>
            <a:off x="2677650" y="429525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61" name="Shape 1861"/>
          <p:cNvSpPr/>
          <p:nvPr/>
        </p:nvSpPr>
        <p:spPr>
          <a:xfrm>
            <a:off x="4624625" y="268725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862" name="Shape 1862"/>
          <p:cNvSpPr/>
          <p:nvPr/>
        </p:nvSpPr>
        <p:spPr>
          <a:xfrm>
            <a:off x="6867075" y="326725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/>
          <p:nvPr>
            <p:ph idx="1" type="body"/>
          </p:nvPr>
        </p:nvSpPr>
        <p:spPr>
          <a:xfrm>
            <a:off x="533400" y="2675472"/>
            <a:ext cx="4019400" cy="382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簡易評估器的參數</a:t>
            </a:r>
            <a:br>
              <a:rPr lang="zh-TW" sz="2200"/>
            </a:br>
            <a:r>
              <a:rPr lang="zh-TW" sz="2200"/>
              <a:t>alpha = N!</a:t>
            </a:r>
            <a:r>
              <a:rPr baseline="-25000" lang="zh-TW" sz="2200"/>
              <a:t>ijk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ct val="100000"/>
              <a:buFont typeface="Noto Symbol"/>
            </a:pPr>
            <a:r>
              <a:rPr lang="zh-TW" sz="2200" u="sng"/>
              <a:t>alpha = 0.5 (預設值)，</a:t>
            </a:r>
            <a:r>
              <a:rPr lang="zh-TW" sz="2200" u="sng">
                <a:solidFill>
                  <a:schemeClr val="dk1"/>
                </a:solidFill>
              </a:rPr>
              <a:t>預測能力較謹慎</a:t>
            </a:r>
            <a:r>
              <a:rPr lang="zh-TW" sz="2200"/>
              <a:t>，機率分佈</a:t>
            </a:r>
            <a:r>
              <a:rPr lang="zh-TW" sz="2200">
                <a:solidFill>
                  <a:schemeClr val="dk1"/>
                </a:solidFill>
              </a:rPr>
              <a:t>差異比</a:t>
            </a:r>
            <a:r>
              <a:rPr lang="zh-TW" sz="2200"/>
              <a:t>較小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ct val="100000"/>
            </a:pPr>
            <a:r>
              <a:rPr lang="zh-TW" sz="2200" u="sng"/>
              <a:t>alpha = 0時，</a:t>
            </a:r>
            <a:r>
              <a:rPr lang="zh-TW" sz="2200" u="sng">
                <a:solidFill>
                  <a:schemeClr val="dk1"/>
                </a:solidFill>
              </a:rPr>
              <a:t>預測能力較極端</a:t>
            </a:r>
            <a:r>
              <a:rPr lang="zh-TW" sz="2200">
                <a:solidFill>
                  <a:schemeClr val="dk1"/>
                </a:solidFill>
              </a:rPr>
              <a:t>，</a:t>
            </a:r>
            <a:r>
              <a:rPr lang="zh-TW" sz="2200"/>
              <a:t>即為</a:t>
            </a:r>
            <a:br>
              <a:rPr lang="zh-TW" sz="2200"/>
            </a:br>
            <a:r>
              <a:rPr lang="zh-TW" sz="2200"/>
              <a:t>最大似然估計 (maximum likelihood estimates)，</a:t>
            </a:r>
          </a:p>
        </p:txBody>
      </p:sp>
      <p:sp>
        <p:nvSpPr>
          <p:cNvPr id="1869" name="Shape 18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70" name="Shape 18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簡易評估器：計算CPT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SimpleEstimator</a:t>
            </a:r>
          </a:p>
        </p:txBody>
      </p:sp>
      <p:sp>
        <p:nvSpPr>
          <p:cNvPr id="1871" name="Shape 18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 txBox="1"/>
          <p:nvPr>
            <p:ph idx="2" type="body"/>
          </p:nvPr>
        </p:nvSpPr>
        <p:spPr>
          <a:xfrm>
            <a:off x="4705350" y="2675472"/>
            <a:ext cx="4019400" cy="3827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x</a:t>
            </a:r>
            <a:r>
              <a:rPr baseline="-25000" lang="zh-TW"/>
              <a:t>i</a:t>
            </a:r>
            <a:r>
              <a:rPr lang="zh-TW"/>
              <a:t> ： 第i個</a:t>
            </a:r>
            <a:r>
              <a:rPr lang="zh-TW"/>
              <a:t>節點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k ：x</a:t>
            </a:r>
            <a:r>
              <a:rPr baseline="-25000" lang="zh-TW"/>
              <a:t>i</a:t>
            </a:r>
            <a:r>
              <a:rPr lang="zh-TW"/>
              <a:t>節點的值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pa(x</a:t>
            </a:r>
            <a:r>
              <a:rPr baseline="-25000" lang="zh-TW"/>
              <a:t>i</a:t>
            </a:r>
            <a:r>
              <a:rPr lang="zh-TW"/>
              <a:t>)：x</a:t>
            </a:r>
            <a:r>
              <a:rPr baseline="-25000" lang="zh-TW"/>
              <a:t>i</a:t>
            </a:r>
            <a:r>
              <a:rPr lang="zh-TW"/>
              <a:t>節點的父節點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j=x</a:t>
            </a:r>
            <a:r>
              <a:rPr baseline="-25000" lang="zh-TW"/>
              <a:t>i</a:t>
            </a:r>
            <a:r>
              <a:rPr lang="zh-TW"/>
              <a:t>父節點的值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N</a:t>
            </a:r>
            <a:r>
              <a:rPr baseline="-25000" lang="zh-TW"/>
              <a:t>ijk</a:t>
            </a:r>
            <a:r>
              <a:rPr lang="zh-TW"/>
              <a:t>：父節點為j的條件下，節點x</a:t>
            </a:r>
            <a:r>
              <a:rPr baseline="-25000" lang="zh-TW"/>
              <a:t>i</a:t>
            </a:r>
            <a:r>
              <a:rPr lang="zh-TW"/>
              <a:t>為k的數量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N</a:t>
            </a:r>
            <a:r>
              <a:rPr baseline="-25000" lang="zh-TW">
                <a:solidFill>
                  <a:schemeClr val="dk1"/>
                </a:solidFill>
              </a:rPr>
              <a:t>ij</a:t>
            </a:r>
            <a:r>
              <a:rPr lang="zh-TW">
                <a:solidFill>
                  <a:schemeClr val="dk1"/>
                </a:solidFill>
              </a:rPr>
              <a:t>：父節點為j的數量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N!</a:t>
            </a:r>
            <a:r>
              <a:rPr baseline="-25000" lang="zh-TW">
                <a:solidFill>
                  <a:schemeClr val="dk1"/>
                </a:solidFill>
              </a:rPr>
              <a:t>ij</a:t>
            </a:r>
            <a:r>
              <a:rPr lang="zh-TW">
                <a:solidFill>
                  <a:schemeClr val="dk1"/>
                </a:solidFill>
              </a:rPr>
              <a:t>：父節點不為j的數量</a:t>
            </a:r>
          </a:p>
        </p:txBody>
      </p:sp>
      <p:pic>
        <p:nvPicPr>
          <p:cNvPr id="1873" name="Shape 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350" y="1553925"/>
            <a:ext cx="59626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" name="Shape 1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690650"/>
            <a:ext cx="4953000" cy="51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 rotWithShape="1">
          <a:blip r:embed="rId4">
            <a:alphaModFix/>
          </a:blip>
          <a:srcRect b="0" l="0" r="29393" t="0"/>
          <a:stretch/>
        </p:blipFill>
        <p:spPr>
          <a:xfrm>
            <a:off x="2936900" y="3940050"/>
            <a:ext cx="2465525" cy="26131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81" name="Shape 1881"/>
          <p:cNvSpPr txBox="1"/>
          <p:nvPr>
            <p:ph idx="1" type="body"/>
          </p:nvPr>
        </p:nvSpPr>
        <p:spPr>
          <a:xfrm>
            <a:off x="4935900" y="1822652"/>
            <a:ext cx="3731700" cy="21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點選searchAlgorithm</a:t>
            </a:r>
            <a:br>
              <a:rPr lang="zh-TW"/>
            </a:br>
            <a:r>
              <a:rPr lang="zh-TW"/>
              <a:t>的「Choose」</a:t>
            </a:r>
            <a:r>
              <a:rPr lang="zh-TW"/>
              <a:t>按鈕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選擇來自檔案</a:t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weka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↳ classifiers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↳ bayes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↳ net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↳ search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  ↳ fixed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            ↳ FromFile</a:t>
            </a:r>
          </a:p>
        </p:txBody>
      </p:sp>
      <p:sp>
        <p:nvSpPr>
          <p:cNvPr id="1882" name="Shape 18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83" name="Shape 18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</a:t>
            </a:r>
            <a:r>
              <a:rPr lang="zh-TW"/>
              <a:t>. </a:t>
            </a:r>
            <a:r>
              <a:rPr lang="zh-TW"/>
              <a:t>設定網路結構搜尋演算法</a:t>
            </a:r>
            <a:r>
              <a:rPr lang="zh-TW" sz="3200"/>
              <a:t>(1/2)</a:t>
            </a:r>
            <a:br>
              <a:rPr lang="zh-TW"/>
            </a:br>
            <a:r>
              <a:rPr b="0" lang="zh-TW" sz="3200"/>
              <a:t>Choose: FromFile</a:t>
            </a:r>
          </a:p>
        </p:txBody>
      </p:sp>
      <p:sp>
        <p:nvSpPr>
          <p:cNvPr id="1884" name="Shape 18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85" name="Shape 18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Shape 1886"/>
          <p:cNvSpPr/>
          <p:nvPr/>
        </p:nvSpPr>
        <p:spPr>
          <a:xfrm>
            <a:off x="1533350" y="5533050"/>
            <a:ext cx="7701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87" name="Shape 1887"/>
          <p:cNvSpPr/>
          <p:nvPr/>
        </p:nvSpPr>
        <p:spPr>
          <a:xfrm flipH="1">
            <a:off x="2401625" y="54270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8" name="Shape 1888"/>
          <p:cNvSpPr/>
          <p:nvPr/>
        </p:nvSpPr>
        <p:spPr>
          <a:xfrm>
            <a:off x="1735275" y="496830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89" name="Shape 1889"/>
          <p:cNvSpPr/>
          <p:nvPr/>
        </p:nvSpPr>
        <p:spPr>
          <a:xfrm>
            <a:off x="4711725" y="496830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" name="Shape 1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690650"/>
            <a:ext cx="4953000" cy="51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Shape 1896"/>
          <p:cNvSpPr txBox="1"/>
          <p:nvPr>
            <p:ph idx="1" type="body"/>
          </p:nvPr>
        </p:nvSpPr>
        <p:spPr>
          <a:xfrm>
            <a:off x="4935900" y="1822652"/>
            <a:ext cx="3731700" cy="21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</a:t>
            </a:r>
            <a:r>
              <a:rPr lang="zh-TW"/>
              <a:t>粗體字</a:t>
            </a:r>
            <a:br>
              <a:rPr lang="zh-TW"/>
            </a:br>
            <a:r>
              <a:rPr lang="zh-TW"/>
              <a:t>「</a:t>
            </a:r>
            <a:r>
              <a:rPr b="1" lang="zh-TW"/>
              <a:t>FromFile</a:t>
            </a:r>
            <a:r>
              <a:rPr lang="zh-TW"/>
              <a:t>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BIFFile輸入「結構檔」XML檔案路徑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點選「OK」</a:t>
            </a:r>
          </a:p>
        </p:txBody>
      </p:sp>
      <p:sp>
        <p:nvSpPr>
          <p:cNvPr id="1897" name="Shape 18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98" name="Shape 18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</a:t>
            </a:r>
            <a:r>
              <a:rPr lang="zh-TW"/>
              <a:t>. 設定網路結構搜尋演算法</a:t>
            </a:r>
            <a:r>
              <a:rPr lang="zh-TW" sz="3200"/>
              <a:t>(2/2)</a:t>
            </a:r>
            <a:br>
              <a:rPr lang="zh-TW"/>
            </a:br>
            <a:r>
              <a:rPr b="0" lang="zh-TW" sz="3200"/>
              <a:t>FromFile -B 結構檔.xml</a:t>
            </a:r>
          </a:p>
        </p:txBody>
      </p:sp>
      <p:sp>
        <p:nvSpPr>
          <p:cNvPr id="1899" name="Shape 18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00" name="Shape 19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Shape 1901"/>
          <p:cNvSpPr/>
          <p:nvPr/>
        </p:nvSpPr>
        <p:spPr>
          <a:xfrm>
            <a:off x="2142950" y="5533050"/>
            <a:ext cx="7701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02" name="Shape 1902"/>
          <p:cNvSpPr/>
          <p:nvPr/>
        </p:nvSpPr>
        <p:spPr>
          <a:xfrm flipH="1">
            <a:off x="3011200" y="5427000"/>
            <a:ext cx="131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3" name="Shape 1903"/>
          <p:cNvSpPr/>
          <p:nvPr/>
        </p:nvSpPr>
        <p:spPr>
          <a:xfrm>
            <a:off x="2344875" y="496830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1904" name="Shape 19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9250" y="4174652"/>
            <a:ext cx="3565249" cy="222614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05" name="Shape 1905"/>
          <p:cNvSpPr/>
          <p:nvPr/>
        </p:nvSpPr>
        <p:spPr>
          <a:xfrm>
            <a:off x="5834525" y="492165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06" name="Shape 1906"/>
          <p:cNvSpPr/>
          <p:nvPr/>
        </p:nvSpPr>
        <p:spPr>
          <a:xfrm>
            <a:off x="6614838" y="6265276"/>
            <a:ext cx="464700" cy="458700"/>
          </a:xfrm>
          <a:prstGeom prst="wedgeEllipseCallout">
            <a:avLst>
              <a:gd fmla="val -84014" name="adj1"/>
              <a:gd fmla="val -5706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 txBox="1"/>
          <p:nvPr>
            <p:ph idx="1" type="body"/>
          </p:nvPr>
        </p:nvSpPr>
        <p:spPr>
          <a:xfrm>
            <a:off x="326575" y="3023125"/>
            <a:ext cx="3121500" cy="347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「</a:t>
            </a:r>
            <a:r>
              <a:rPr lang="zh-TW"/>
              <a:t>結構檔」XML按右鍵進入「內容」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切換到「安全性」頁籤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將「物件名稱」</a:t>
            </a:r>
            <a:br>
              <a:rPr lang="zh-TW">
                <a:solidFill>
                  <a:schemeClr val="dk1"/>
                </a:solidFill>
              </a:rPr>
            </a:br>
            <a:r>
              <a:rPr lang="zh-TW"/>
              <a:t>全選與複製</a:t>
            </a:r>
          </a:p>
        </p:txBody>
      </p:sp>
      <p:sp>
        <p:nvSpPr>
          <p:cNvPr id="1913" name="Shape 19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14" name="Shape 19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如何得知「結構檔」的路徑？</a:t>
            </a:r>
          </a:p>
        </p:txBody>
      </p:sp>
      <p:sp>
        <p:nvSpPr>
          <p:cNvPr id="1915" name="Shape 19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6" name="Shape 1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650" y="1545313"/>
            <a:ext cx="8763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50" y="1647813"/>
            <a:ext cx="5695950" cy="49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Shape 1918"/>
          <p:cNvSpPr/>
          <p:nvPr/>
        </p:nvSpPr>
        <p:spPr>
          <a:xfrm flipH="1">
            <a:off x="2323259" y="1767700"/>
            <a:ext cx="120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9" name="Shape 1919"/>
          <p:cNvSpPr/>
          <p:nvPr/>
        </p:nvSpPr>
        <p:spPr>
          <a:xfrm>
            <a:off x="2611150" y="2353451"/>
            <a:ext cx="464700" cy="458700"/>
          </a:xfrm>
          <a:prstGeom prst="wedgeEllipseCallout">
            <a:avLst>
              <a:gd fmla="val 500" name="adj1"/>
              <a:gd fmla="val -1094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20" name="Shape 1920"/>
          <p:cNvSpPr/>
          <p:nvPr/>
        </p:nvSpPr>
        <p:spPr>
          <a:xfrm>
            <a:off x="4145675" y="1390176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21" name="Shape 1921"/>
          <p:cNvSpPr/>
          <p:nvPr/>
        </p:nvSpPr>
        <p:spPr>
          <a:xfrm>
            <a:off x="6063675" y="1707426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Shape 1927"/>
          <p:cNvSpPr txBox="1"/>
          <p:nvPr>
            <p:ph idx="1" type="body"/>
          </p:nvPr>
        </p:nvSpPr>
        <p:spPr>
          <a:xfrm>
            <a:off x="3935800" y="1783075"/>
            <a:ext cx="4731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模型評估選項：使用測試集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開始建立模型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解讀報表：找出信心程度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儲存貝氏網路模型檔XML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貝氏網路模型檢視器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預測結果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/>
              <a:t>推理原因</a:t>
            </a:r>
          </a:p>
        </p:txBody>
      </p:sp>
      <p:sp>
        <p:nvSpPr>
          <p:cNvPr id="1928" name="Shape 19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9" name="Shape 1929"/>
          <p:cNvSpPr txBox="1"/>
          <p:nvPr>
            <p:ph type="title"/>
          </p:nvPr>
        </p:nvSpPr>
        <p:spPr>
          <a:xfrm>
            <a:off x="3258150" y="53927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W14-a. 貝氏網路 (2/2)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36" name="Shape 19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9. </a:t>
            </a:r>
            <a:r>
              <a:rPr lang="zh-TW"/>
              <a:t>模型評估選項：使用測試集 </a:t>
            </a:r>
            <a:br>
              <a:rPr lang="zh-TW"/>
            </a:br>
            <a:r>
              <a:rPr b="0" lang="zh-TW" sz="3200"/>
              <a:t>Test options: Use training set</a:t>
            </a:r>
          </a:p>
        </p:txBody>
      </p:sp>
      <p:sp>
        <p:nvSpPr>
          <p:cNvPr id="1937" name="Shape 19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38" name="Shape 1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Shape 1939"/>
          <p:cNvPicPr preferRelativeResize="0"/>
          <p:nvPr/>
        </p:nvPicPr>
        <p:blipFill rotWithShape="1">
          <a:blip r:embed="rId4">
            <a:alphaModFix/>
          </a:blip>
          <a:srcRect b="33801" l="0" r="0" t="0"/>
          <a:stretch/>
        </p:blipFill>
        <p:spPr>
          <a:xfrm>
            <a:off x="1408900" y="2134775"/>
            <a:ext cx="7735100" cy="384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Shape 1940"/>
          <p:cNvSpPr/>
          <p:nvPr/>
        </p:nvSpPr>
        <p:spPr>
          <a:xfrm>
            <a:off x="1561325" y="3657600"/>
            <a:ext cx="13686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41" name="Shape 1941"/>
          <p:cNvSpPr/>
          <p:nvPr/>
        </p:nvSpPr>
        <p:spPr>
          <a:xfrm flipH="1" rot="10800000">
            <a:off x="3044095" y="3551396"/>
            <a:ext cx="10494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貝氏網路</a:t>
            </a:r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48" name="Shape 19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10</a:t>
            </a:r>
            <a:r>
              <a:rPr lang="zh-TW"/>
              <a:t>. </a:t>
            </a:r>
            <a:r>
              <a:rPr lang="zh-TW"/>
              <a:t>開始建立模型 </a:t>
            </a:r>
            <a:br>
              <a:rPr lang="zh-TW"/>
            </a:br>
            <a:r>
              <a:rPr b="0" lang="zh-TW" sz="3200"/>
              <a:t>Start</a:t>
            </a:r>
          </a:p>
        </p:txBody>
      </p:sp>
      <p:sp>
        <p:nvSpPr>
          <p:cNvPr id="1949" name="Shape 194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50" name="Shape 1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Shape 1951"/>
          <p:cNvPicPr preferRelativeResize="0"/>
          <p:nvPr/>
        </p:nvPicPr>
        <p:blipFill rotWithShape="1">
          <a:blip r:embed="rId4">
            <a:alphaModFix/>
          </a:blip>
          <a:srcRect b="33801" l="0" r="0" t="0"/>
          <a:stretch/>
        </p:blipFill>
        <p:spPr>
          <a:xfrm>
            <a:off x="875500" y="2134775"/>
            <a:ext cx="7735100" cy="384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Shape 1952"/>
          <p:cNvSpPr/>
          <p:nvPr/>
        </p:nvSpPr>
        <p:spPr>
          <a:xfrm>
            <a:off x="934625" y="5626375"/>
            <a:ext cx="11913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53" name="Shape 1953"/>
          <p:cNvSpPr/>
          <p:nvPr/>
        </p:nvSpPr>
        <p:spPr>
          <a:xfrm flipH="1" rot="8100000">
            <a:off x="2221411" y="500490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61" name="Shape 19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11. </a:t>
            </a:r>
            <a:r>
              <a:rPr lang="zh-TW"/>
              <a:t>解讀報表：找出信心程度</a:t>
            </a:r>
            <a:br>
              <a:rPr lang="zh-TW"/>
            </a:br>
            <a:r>
              <a:rPr b="0" lang="zh-TW" sz="3200"/>
              <a:t>Correctly Classified Instances</a:t>
            </a:r>
          </a:p>
        </p:txBody>
      </p:sp>
      <p:sp>
        <p:nvSpPr>
          <p:cNvPr id="1962" name="Shape 196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63" name="Shape 1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Shape 1964"/>
          <p:cNvPicPr preferRelativeResize="0"/>
          <p:nvPr/>
        </p:nvPicPr>
        <p:blipFill rotWithShape="1">
          <a:blip r:embed="rId4">
            <a:alphaModFix/>
          </a:blip>
          <a:srcRect b="14449" l="0" r="0" t="0"/>
          <a:stretch/>
        </p:blipFill>
        <p:spPr>
          <a:xfrm>
            <a:off x="762000" y="1694275"/>
            <a:ext cx="7620000" cy="48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Shape 1965"/>
          <p:cNvSpPr/>
          <p:nvPr/>
        </p:nvSpPr>
        <p:spPr>
          <a:xfrm>
            <a:off x="3156875" y="4040175"/>
            <a:ext cx="46434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66" name="Shape 1966"/>
          <p:cNvSpPr/>
          <p:nvPr/>
        </p:nvSpPr>
        <p:spPr>
          <a:xfrm>
            <a:off x="5253350" y="2830825"/>
            <a:ext cx="2820900" cy="763500"/>
          </a:xfrm>
          <a:prstGeom prst="wedgeRoundRectCallout">
            <a:avLst>
              <a:gd fmla="val 18792" name="adj1"/>
              <a:gd fmla="val 115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正確率: 80%</a:t>
            </a:r>
          </a:p>
        </p:txBody>
      </p:sp>
      <p:sp>
        <p:nvSpPr>
          <p:cNvPr id="1967" name="Shape 1967"/>
          <p:cNvSpPr/>
          <p:nvPr/>
        </p:nvSpPr>
        <p:spPr>
          <a:xfrm flipH="1" rot="-5400000">
            <a:off x="4872974" y="4743593"/>
            <a:ext cx="10494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 txBox="1"/>
          <p:nvPr/>
        </p:nvSpPr>
        <p:spPr>
          <a:xfrm>
            <a:off x="5061400" y="5435575"/>
            <a:ext cx="2820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捲動視窗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 txBox="1"/>
          <p:nvPr>
            <p:ph idx="1" type="body"/>
          </p:nvPr>
        </p:nvSpPr>
        <p:spPr>
          <a:xfrm>
            <a:off x="476250" y="1783075"/>
            <a:ext cx="3769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在Result list</a:t>
            </a:r>
            <a:r>
              <a:rPr lang="zh-TW"/>
              <a:t>執行結果上按右鍵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開啟Visualize graph</a:t>
            </a:r>
          </a:p>
        </p:txBody>
      </p:sp>
      <p:sp>
        <p:nvSpPr>
          <p:cNvPr id="1975" name="Shape 19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76" name="Shape 19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12. </a:t>
            </a:r>
            <a:r>
              <a:rPr lang="zh-TW"/>
              <a:t>儲存貝氏網路模型XML(1/2)</a:t>
            </a:r>
            <a:br>
              <a:rPr lang="zh-TW"/>
            </a:br>
            <a:r>
              <a:rPr b="0" lang="zh-TW" sz="3200"/>
              <a:t>Visualize graph</a:t>
            </a:r>
          </a:p>
        </p:txBody>
      </p:sp>
      <p:sp>
        <p:nvSpPr>
          <p:cNvPr id="1977" name="Shape 19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78" name="Shape 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325" y="2495900"/>
            <a:ext cx="440055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Shape 1980"/>
          <p:cNvSpPr/>
          <p:nvPr/>
        </p:nvSpPr>
        <p:spPr>
          <a:xfrm>
            <a:off x="5271550" y="2195876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81" name="Shape 1981"/>
          <p:cNvSpPr/>
          <p:nvPr/>
        </p:nvSpPr>
        <p:spPr>
          <a:xfrm>
            <a:off x="5271550" y="4463201"/>
            <a:ext cx="464700" cy="458700"/>
          </a:xfrm>
          <a:prstGeom prst="wedgeEllipseCallout">
            <a:avLst>
              <a:gd fmla="val 100646" name="adj1"/>
              <a:gd fmla="val 205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Shape 19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88" name="Shape 19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12. 儲存貝氏網路模型XML(2/2)</a:t>
            </a:r>
            <a:br>
              <a:rPr lang="zh-TW"/>
            </a:br>
            <a:r>
              <a:rPr b="0" lang="zh-TW" sz="3200"/>
              <a:t>Save</a:t>
            </a:r>
            <a:r>
              <a:rPr b="0" lang="zh-TW" sz="3200"/>
              <a:t> Graph</a:t>
            </a:r>
          </a:p>
        </p:txBody>
      </p:sp>
      <p:sp>
        <p:nvSpPr>
          <p:cNvPr id="1989" name="Shape 19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90" name="Shape 1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Shape 19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168100"/>
            <a:ext cx="4762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Shape 1992"/>
          <p:cNvSpPr/>
          <p:nvPr/>
        </p:nvSpPr>
        <p:spPr>
          <a:xfrm>
            <a:off x="476250" y="2388625"/>
            <a:ext cx="426300" cy="41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993" name="Shape 19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6925" y="3011525"/>
            <a:ext cx="3723324" cy="26324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94" name="Shape 1994"/>
          <p:cNvSpPr/>
          <p:nvPr/>
        </p:nvSpPr>
        <p:spPr>
          <a:xfrm>
            <a:off x="596925" y="1813301"/>
            <a:ext cx="464700" cy="458700"/>
          </a:xfrm>
          <a:prstGeom prst="wedgeEllipseCallout">
            <a:avLst>
              <a:gd fmla="val -9791" name="adj1"/>
              <a:gd fmla="val 896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95" name="Shape 1995"/>
          <p:cNvSpPr/>
          <p:nvPr/>
        </p:nvSpPr>
        <p:spPr>
          <a:xfrm>
            <a:off x="2716550" y="5261451"/>
            <a:ext cx="464700" cy="458700"/>
          </a:xfrm>
          <a:prstGeom prst="wedgeEllipseCallout">
            <a:avLst>
              <a:gd fmla="val 54460" name="adj1"/>
              <a:gd fmla="val -7307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96" name="Shape 1996"/>
          <p:cNvSpPr/>
          <p:nvPr/>
        </p:nvSpPr>
        <p:spPr>
          <a:xfrm>
            <a:off x="3994850" y="5243801"/>
            <a:ext cx="464700" cy="458700"/>
          </a:xfrm>
          <a:prstGeom prst="wedgeEllipseCallout">
            <a:avLst>
              <a:gd fmla="val 126738" name="adj1"/>
              <a:gd fmla="val -1126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1997" name="Shape 1997"/>
          <p:cNvPicPr preferRelativeResize="0"/>
          <p:nvPr/>
        </p:nvPicPr>
        <p:blipFill rotWithShape="1">
          <a:blip r:embed="rId4">
            <a:alphaModFix/>
          </a:blip>
          <a:srcRect b="19272" l="35454" r="39075" t="33083"/>
          <a:stretch/>
        </p:blipFill>
        <p:spPr>
          <a:xfrm>
            <a:off x="783775" y="3428621"/>
            <a:ext cx="1212975" cy="1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Shape 1998"/>
          <p:cNvSpPr/>
          <p:nvPr/>
        </p:nvSpPr>
        <p:spPr>
          <a:xfrm flipH="1" rot="1800175">
            <a:off x="1122570" y="2676596"/>
            <a:ext cx="104930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 txBox="1"/>
          <p:nvPr>
            <p:ph idx="2" type="body"/>
          </p:nvPr>
        </p:nvSpPr>
        <p:spPr>
          <a:xfrm>
            <a:off x="6024350" y="1791150"/>
            <a:ext cx="29238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點選左上角</a:t>
            </a:r>
            <a:br>
              <a:rPr lang="zh-TW" sz="2200"/>
            </a:br>
            <a:r>
              <a:rPr lang="zh-TW" sz="2200"/>
              <a:t>「Save Graph」</a:t>
            </a:r>
          </a:p>
          <a:p>
            <a:pPr indent="-3683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選擇檔案名稱</a:t>
            </a:r>
            <a:br>
              <a:rPr lang="zh-TW" sz="2200"/>
            </a:br>
            <a:r>
              <a:rPr lang="zh-TW" sz="2200"/>
              <a:t>跟Files of Type</a:t>
            </a:r>
            <a:br>
              <a:rPr lang="zh-TW" sz="2200"/>
            </a:br>
            <a:r>
              <a:rPr lang="zh-TW" sz="2200"/>
              <a:t>「</a:t>
            </a:r>
            <a:r>
              <a:rPr lang="zh-TW" sz="2200">
                <a:solidFill>
                  <a:srgbClr val="FF0000"/>
                </a:solidFill>
              </a:rPr>
              <a:t>XML</a:t>
            </a:r>
            <a:r>
              <a:rPr lang="zh-TW" sz="2200"/>
              <a:t> BIF files」</a:t>
            </a:r>
          </a:p>
          <a:p>
            <a:pPr indent="-368300" lvl="0" marL="457200">
              <a:spcBef>
                <a:spcPts val="0"/>
              </a:spcBef>
              <a:buSzPct val="100000"/>
              <a:buAutoNum type="arabicPeriod"/>
            </a:pPr>
            <a:r>
              <a:rPr lang="zh-TW" sz="2200"/>
              <a:t>按下「Save」</a:t>
            </a:r>
            <a:br>
              <a:rPr lang="zh-TW" sz="2200"/>
            </a:br>
            <a:r>
              <a:rPr lang="zh-TW" sz="2200"/>
              <a:t>儲存</a:t>
            </a:r>
          </a:p>
        </p:txBody>
      </p:sp>
      <p:sp>
        <p:nvSpPr>
          <p:cNvPr id="2000" name="Shape 2000"/>
          <p:cNvSpPr/>
          <p:nvPr/>
        </p:nvSpPr>
        <p:spPr>
          <a:xfrm>
            <a:off x="6260425" y="5758800"/>
            <a:ext cx="2301900" cy="6435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網路模型檔</a:t>
            </a:r>
          </a:p>
        </p:txBody>
      </p:sp>
      <p:pic>
        <p:nvPicPr>
          <p:cNvPr id="2001" name="Shape 20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4162" y="4844425"/>
            <a:ext cx="954422" cy="9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關於XML </a:t>
            </a:r>
            <a:r>
              <a:rPr lang="zh-TW">
                <a:solidFill>
                  <a:schemeClr val="dk1"/>
                </a:solidFill>
              </a:rPr>
              <a:t>BIL</a:t>
            </a:r>
            <a:r>
              <a:rPr lang="zh-TW"/>
              <a:t>格式檔案</a:t>
            </a:r>
          </a:p>
        </p:txBody>
      </p:sp>
      <p:sp>
        <p:nvSpPr>
          <p:cNvPr id="2008" name="Shape 2008"/>
          <p:cNvSpPr txBox="1"/>
          <p:nvPr>
            <p:ph idx="1" type="body"/>
          </p:nvPr>
        </p:nvSpPr>
        <p:spPr>
          <a:xfrm>
            <a:off x="533400" y="1791150"/>
            <a:ext cx="45519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XML BIL</a:t>
            </a:r>
            <a:br>
              <a:rPr lang="zh-TW"/>
            </a:br>
            <a:r>
              <a:rPr b="1" lang="zh-TW" sz="2600"/>
              <a:t>貝氏網路模型的標準交換格式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TW"/>
              <a:t>可以作為貝氏網路結構檔案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zh-TW"/>
              <a:t>也可以用於貝氏網路檢視器進行預測和推理</a:t>
            </a:r>
          </a:p>
        </p:txBody>
      </p:sp>
      <p:sp>
        <p:nvSpPr>
          <p:cNvPr id="2009" name="Shape 20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10" name="Shape 20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1" name="Shape 2011"/>
          <p:cNvSpPr/>
          <p:nvPr/>
        </p:nvSpPr>
        <p:spPr>
          <a:xfrm>
            <a:off x="5653925" y="5609525"/>
            <a:ext cx="2301900" cy="6435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網路模型檔</a:t>
            </a:r>
          </a:p>
        </p:txBody>
      </p:sp>
      <p:pic>
        <p:nvPicPr>
          <p:cNvPr id="2012" name="Shape 2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62" y="4695150"/>
            <a:ext cx="954422" cy="9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Shape 2013"/>
          <p:cNvSpPr/>
          <p:nvPr/>
        </p:nvSpPr>
        <p:spPr>
          <a:xfrm>
            <a:off x="5951663" y="2783238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結構檔</a:t>
            </a:r>
          </a:p>
        </p:txBody>
      </p:sp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637" y="1945075"/>
            <a:ext cx="954422" cy="9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/>
          <p:nvPr/>
        </p:nvSpPr>
        <p:spPr>
          <a:xfrm flipH="1" rot="5400000">
            <a:off x="6280163" y="3798600"/>
            <a:ext cx="1049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6" name="Shape 2016"/>
          <p:cNvSpPr txBox="1"/>
          <p:nvPr/>
        </p:nvSpPr>
        <p:spPr>
          <a:xfrm>
            <a:off x="7218050" y="2222050"/>
            <a:ext cx="165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沒有CPT</a:t>
            </a:r>
          </a:p>
        </p:txBody>
      </p:sp>
      <p:sp>
        <p:nvSpPr>
          <p:cNvPr id="2017" name="Shape 2017"/>
          <p:cNvSpPr txBox="1"/>
          <p:nvPr/>
        </p:nvSpPr>
        <p:spPr>
          <a:xfrm>
            <a:off x="7218050" y="5013500"/>
            <a:ext cx="165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有CPT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Shape 2023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4620925" y="1287625"/>
            <a:ext cx="4564251" cy="55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Shape 2024"/>
          <p:cNvSpPr txBox="1"/>
          <p:nvPr>
            <p:ph idx="1" type="body"/>
          </p:nvPr>
        </p:nvSpPr>
        <p:spPr>
          <a:xfrm>
            <a:off x="476250" y="1783075"/>
            <a:ext cx="3535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上傳「網路模型檔」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檢視貝氏網路</a:t>
            </a:r>
            <a:br>
              <a:rPr lang="zh-TW"/>
            </a:br>
            <a:r>
              <a:rPr lang="zh-TW"/>
              <a:t>(節點可拖曳移動，有時候圖形不會很漂亮)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貝氏網路表格版</a:t>
            </a:r>
            <a:br>
              <a:rPr lang="zh-TW"/>
            </a:br>
            <a:r>
              <a:rPr lang="zh-TW"/>
              <a:t>(跟2一樣，容易檢視)</a:t>
            </a:r>
          </a:p>
        </p:txBody>
      </p:sp>
      <p:sp>
        <p:nvSpPr>
          <p:cNvPr id="2025" name="Shape 20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026" name="Shape 20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13. </a:t>
            </a:r>
            <a:r>
              <a:rPr lang="zh-TW"/>
              <a:t>貝氏網路模型檢視器</a:t>
            </a:r>
          </a:p>
        </p:txBody>
      </p:sp>
      <p:sp>
        <p:nvSpPr>
          <p:cNvPr id="2027" name="Shape 202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2028" name="Shape 20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Shape 2029"/>
          <p:cNvSpPr/>
          <p:nvPr/>
        </p:nvSpPr>
        <p:spPr>
          <a:xfrm>
            <a:off x="4422475" y="2102551"/>
            <a:ext cx="464700" cy="458700"/>
          </a:xfrm>
          <a:prstGeom prst="wedgeEllipseCallout">
            <a:avLst>
              <a:gd fmla="val 90601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30" name="Shape 2030"/>
          <p:cNvSpPr/>
          <p:nvPr/>
        </p:nvSpPr>
        <p:spPr>
          <a:xfrm>
            <a:off x="4339650" y="4080651"/>
            <a:ext cx="464700" cy="458700"/>
          </a:xfrm>
          <a:prstGeom prst="wedgeEllipseCallout">
            <a:avLst>
              <a:gd fmla="val 90601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31" name="Shape 2031"/>
          <p:cNvSpPr/>
          <p:nvPr/>
        </p:nvSpPr>
        <p:spPr>
          <a:xfrm>
            <a:off x="4339650" y="5741501"/>
            <a:ext cx="464700" cy="458700"/>
          </a:xfrm>
          <a:prstGeom prst="wedgeEllipseCallout">
            <a:avLst>
              <a:gd fmla="val 90601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idx="1" type="body"/>
          </p:nvPr>
        </p:nvSpPr>
        <p:spPr>
          <a:xfrm>
            <a:off x="533400" y="1791150"/>
            <a:ext cx="4243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設定證據：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在</a:t>
            </a:r>
            <a:r>
              <a:rPr lang="zh-TW"/>
              <a:t>「吸菸」節點</a:t>
            </a:r>
            <a:br>
              <a:rPr lang="zh-TW"/>
            </a:br>
            <a:r>
              <a:rPr lang="zh-TW"/>
              <a:t>勾選「有吸」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查看預測結果：</a:t>
            </a:r>
          </a:p>
          <a:p>
            <a:pPr indent="-228600" lvl="0" marL="457200" rtl="0">
              <a:spcBef>
                <a:spcPts val="0"/>
              </a:spcBef>
              <a:buAutoNum type="arabicPeriod" startAt="2"/>
            </a:pPr>
            <a:r>
              <a:rPr lang="zh-TW"/>
              <a:t>在「class (生病)」節點</a:t>
            </a:r>
            <a:br>
              <a:rPr lang="zh-TW"/>
            </a:br>
            <a:r>
              <a:rPr lang="zh-TW"/>
              <a:t>查看「有病」的機率</a:t>
            </a:r>
            <a:br>
              <a:rPr lang="zh-TW"/>
            </a:br>
            <a:r>
              <a:rPr lang="zh-TW"/>
              <a:t>= 74.35 % ≑ </a:t>
            </a:r>
            <a:r>
              <a:rPr b="1" lang="zh-TW">
                <a:solidFill>
                  <a:srgbClr val="FF0000"/>
                </a:solidFill>
              </a:rPr>
              <a:t>75%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000"/>
              <a:t>※ 因為貝氏網路檢視器程式架構的緣故，會有些微小數點的誤差</a:t>
            </a:r>
          </a:p>
        </p:txBody>
      </p:sp>
      <p:sp>
        <p:nvSpPr>
          <p:cNvPr id="2038" name="Shape 20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39" name="Shape 20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14. </a:t>
            </a:r>
            <a:r>
              <a:rPr lang="zh-TW"/>
              <a:t>預測結果：</a:t>
            </a:r>
            <a:br>
              <a:rPr lang="zh-TW"/>
            </a:br>
            <a:r>
              <a:rPr b="0" lang="zh-TW" sz="2400"/>
              <a:t>已知條件「吸菸=有吸」，「class=有病」的機率？</a:t>
            </a:r>
          </a:p>
        </p:txBody>
      </p:sp>
      <p:sp>
        <p:nvSpPr>
          <p:cNvPr id="2040" name="Shape 20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2041" name="Shape 2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Shape 20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25" y="2472175"/>
            <a:ext cx="4013925" cy="32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Shape 2043"/>
          <p:cNvSpPr/>
          <p:nvPr/>
        </p:nvSpPr>
        <p:spPr>
          <a:xfrm>
            <a:off x="8418725" y="2849001"/>
            <a:ext cx="464700" cy="458700"/>
          </a:xfrm>
          <a:prstGeom prst="wedgeEllipseCallout">
            <a:avLst>
              <a:gd fmla="val -92705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44" name="Shape 2044"/>
          <p:cNvSpPr/>
          <p:nvPr/>
        </p:nvSpPr>
        <p:spPr>
          <a:xfrm>
            <a:off x="7429675" y="4006001"/>
            <a:ext cx="464700" cy="458700"/>
          </a:xfrm>
          <a:prstGeom prst="wedgeEllipseCallout">
            <a:avLst>
              <a:gd fmla="val -92705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hape 2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03" y="2472175"/>
            <a:ext cx="3759850" cy="32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Shape 2051"/>
          <p:cNvSpPr txBox="1"/>
          <p:nvPr>
            <p:ph idx="1" type="body"/>
          </p:nvPr>
        </p:nvSpPr>
        <p:spPr>
          <a:xfrm>
            <a:off x="533400" y="1791150"/>
            <a:ext cx="4243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設定證據：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在「class(</a:t>
            </a:r>
            <a:r>
              <a:rPr lang="zh-TW"/>
              <a:t>生病</a:t>
            </a:r>
            <a:r>
              <a:rPr lang="zh-TW"/>
              <a:t>)」節點</a:t>
            </a:r>
            <a:br>
              <a:rPr lang="zh-TW"/>
            </a:br>
            <a:r>
              <a:rPr lang="zh-TW"/>
              <a:t>勾選「有病」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查看</a:t>
            </a:r>
            <a:r>
              <a:rPr lang="zh-TW"/>
              <a:t>推理原因</a:t>
            </a:r>
            <a:r>
              <a:rPr lang="zh-TW"/>
              <a:t>：</a:t>
            </a:r>
          </a:p>
          <a:p>
            <a:pPr indent="-228600" lvl="0" marL="457200" rtl="0">
              <a:spcBef>
                <a:spcPts val="0"/>
              </a:spcBef>
              <a:buAutoNum type="arabicPeriod" startAt="2"/>
            </a:pPr>
            <a:r>
              <a:rPr lang="zh-TW"/>
              <a:t>在「</a:t>
            </a:r>
            <a:r>
              <a:rPr lang="zh-TW"/>
              <a:t>性別</a:t>
            </a:r>
            <a:r>
              <a:rPr lang="zh-TW"/>
              <a:t>」節點</a:t>
            </a:r>
            <a:br>
              <a:rPr lang="zh-TW"/>
            </a:br>
            <a:r>
              <a:rPr lang="zh-TW"/>
              <a:t>查看「男」的機率</a:t>
            </a:r>
            <a:br>
              <a:rPr lang="zh-TW"/>
            </a:br>
            <a:r>
              <a:rPr lang="zh-TW"/>
              <a:t>= 74.2 % ≑ </a:t>
            </a:r>
            <a:r>
              <a:rPr b="1" lang="zh-TW">
                <a:solidFill>
                  <a:srgbClr val="FF0000"/>
                </a:solidFill>
              </a:rPr>
              <a:t>75%</a:t>
            </a:r>
          </a:p>
        </p:txBody>
      </p:sp>
      <p:sp>
        <p:nvSpPr>
          <p:cNvPr id="2052" name="Shape 20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53" name="Shape 20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15. </a:t>
            </a:r>
            <a:r>
              <a:rPr lang="zh-TW"/>
              <a:t>推理原因</a:t>
            </a:r>
            <a:r>
              <a:rPr lang="zh-TW"/>
              <a:t>：</a:t>
            </a:r>
            <a:br>
              <a:rPr lang="zh-TW"/>
            </a:br>
            <a:r>
              <a:rPr b="0" lang="zh-TW" sz="2400"/>
              <a:t>已知條件「class=有病」，「</a:t>
            </a:r>
            <a:r>
              <a:rPr b="0" lang="zh-TW" sz="2400"/>
              <a:t>性別=男</a:t>
            </a:r>
            <a:r>
              <a:rPr b="0" lang="zh-TW" sz="2400"/>
              <a:t>」的機率？</a:t>
            </a:r>
          </a:p>
        </p:txBody>
      </p:sp>
      <p:sp>
        <p:nvSpPr>
          <p:cNvPr id="2054" name="Shape 20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2055" name="Shape 20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Shape 2056"/>
          <p:cNvSpPr/>
          <p:nvPr/>
        </p:nvSpPr>
        <p:spPr>
          <a:xfrm>
            <a:off x="7420350" y="3917701"/>
            <a:ext cx="464700" cy="458700"/>
          </a:xfrm>
          <a:prstGeom prst="wedgeEllipseCallout">
            <a:avLst>
              <a:gd fmla="val -92705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57" name="Shape 2057"/>
          <p:cNvSpPr/>
          <p:nvPr/>
        </p:nvSpPr>
        <p:spPr>
          <a:xfrm>
            <a:off x="6244700" y="5023051"/>
            <a:ext cx="464700" cy="458700"/>
          </a:xfrm>
          <a:prstGeom prst="wedgeEllipseCallout">
            <a:avLst>
              <a:gd fmla="val -92705" name="adj1"/>
              <a:gd fmla="val 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請截取貝氏網路圖片。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請問此模型的信心程度 (正確率) 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請問在</a:t>
            </a:r>
            <a:r>
              <a:rPr lang="zh-TW"/>
              <a:t>一切原因未知的情況下，「class (生病) = 有病」的機率是多少百分比？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請問已知條件「吸菸=有吸」的情況下，「class (生病) =有病」的機率是多少百分比？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請問已知結果「class (生病)=有病」的情況下，「性別 = 男」的機率是多少百分比？</a:t>
            </a:r>
          </a:p>
        </p:txBody>
      </p:sp>
      <p:sp>
        <p:nvSpPr>
          <p:cNvPr id="2064" name="Shape 20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65" name="Shape 20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實作學習單問題</a:t>
            </a:r>
          </a:p>
        </p:txBody>
      </p:sp>
      <p:sp>
        <p:nvSpPr>
          <p:cNvPr id="2066" name="Shape 20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Shape 207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3" name="Shape 20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74" name="Shape 207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W14-a. </a:t>
            </a:r>
            <a:r>
              <a:rPr lang="zh-TW"/>
              <a:t>貝氏網路</a:t>
            </a:r>
          </a:p>
        </p:txBody>
      </p:sp>
      <p:sp>
        <p:nvSpPr>
          <p:cNvPr id="2075" name="Shape 2075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實作囉！</a:t>
            </a:r>
          </a:p>
        </p:txBody>
      </p:sp>
      <p:pic>
        <p:nvPicPr>
          <p:cNvPr id="2076" name="Shape 20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150" y="1783075"/>
            <a:ext cx="5409600" cy="436990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137" y="2832100"/>
            <a:ext cx="2751362" cy="206352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43" name="Shape 4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貝氏...?</a:t>
            </a:r>
          </a:p>
        </p:txBody>
      </p:sp>
      <p:sp>
        <p:nvSpPr>
          <p:cNvPr id="444" name="Shape 44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4">
            <a:alphaModFix/>
          </a:blip>
          <a:srcRect b="0" l="7749" r="0" t="0"/>
          <a:stretch/>
        </p:blipFill>
        <p:spPr>
          <a:xfrm>
            <a:off x="3291151" y="1913175"/>
            <a:ext cx="2796675" cy="30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>
            <p:ph type="title"/>
          </p:nvPr>
        </p:nvSpPr>
        <p:spPr>
          <a:xfrm>
            <a:off x="476250" y="50457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不是羊奶粉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進階評估模型：交互驗證10疊</a:t>
            </a:r>
          </a:p>
        </p:txBody>
      </p:sp>
      <p:sp>
        <p:nvSpPr>
          <p:cNvPr id="2083" name="Shape 208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  <p:sp>
        <p:nvSpPr>
          <p:cNvPr id="2084" name="Shape 20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91" name="Shape 20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模型評估選項</a:t>
            </a:r>
          </a:p>
        </p:txBody>
      </p:sp>
      <p:sp>
        <p:nvSpPr>
          <p:cNvPr id="2092" name="Shape 209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3" name="Shape 2093"/>
          <p:cNvSpPr txBox="1"/>
          <p:nvPr>
            <p:ph idx="2" type="body"/>
          </p:nvPr>
        </p:nvSpPr>
        <p:spPr>
          <a:xfrm>
            <a:off x="3844200" y="1791150"/>
            <a:ext cx="48807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使用訓練集</a:t>
            </a:r>
            <a:r>
              <a:rPr lang="zh-TW">
                <a:solidFill>
                  <a:schemeClr val="dk1"/>
                </a:solidFill>
              </a:rPr>
              <a:t>：使用原本的訓練集資料來評估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FF0000"/>
                </a:solidFill>
              </a:rPr>
              <a:t>使用測試集</a:t>
            </a:r>
            <a:r>
              <a:rPr lang="zh-TW">
                <a:solidFill>
                  <a:schemeClr val="dk1"/>
                </a:solidFill>
              </a:rPr>
              <a:t>：用測試集來評估(或預測)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FF0000"/>
                </a:solidFill>
              </a:rPr>
              <a:t>使用交互驗證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使用比例切割：設定N：將比例%作為訓練集，其他作為測試集來評估模型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dk1"/>
                </a:solidFill>
              </a:rPr>
              <a:t>正式流程會用(3)評估⇨(2)預測</a:t>
            </a:r>
          </a:p>
        </p:txBody>
      </p:sp>
      <p:pic>
        <p:nvPicPr>
          <p:cNvPr id="2094" name="Shape 2094"/>
          <p:cNvPicPr preferRelativeResize="0"/>
          <p:nvPr/>
        </p:nvPicPr>
        <p:blipFill rotWithShape="1">
          <a:blip r:embed="rId3">
            <a:alphaModFix/>
          </a:blip>
          <a:srcRect b="27912" l="0" r="62122" t="0"/>
          <a:stretch/>
        </p:blipFill>
        <p:spPr>
          <a:xfrm>
            <a:off x="877050" y="2134775"/>
            <a:ext cx="2929826" cy="41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Shape 2095"/>
          <p:cNvSpPr/>
          <p:nvPr/>
        </p:nvSpPr>
        <p:spPr>
          <a:xfrm>
            <a:off x="334975" y="3352876"/>
            <a:ext cx="464700" cy="458700"/>
          </a:xfrm>
          <a:prstGeom prst="wedgeEllipseCallout">
            <a:avLst>
              <a:gd fmla="val 116850" name="adj1"/>
              <a:gd fmla="val 3473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96" name="Shape 2096"/>
          <p:cNvSpPr/>
          <p:nvPr/>
        </p:nvSpPr>
        <p:spPr>
          <a:xfrm>
            <a:off x="334975" y="3769101"/>
            <a:ext cx="464700" cy="458700"/>
          </a:xfrm>
          <a:prstGeom prst="wedgeEllipseCallout">
            <a:avLst>
              <a:gd fmla="val 108823" name="adj1"/>
              <a:gd fmla="val 111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97" name="Shape 2097"/>
          <p:cNvSpPr/>
          <p:nvPr/>
        </p:nvSpPr>
        <p:spPr>
          <a:xfrm>
            <a:off x="334975" y="4151676"/>
            <a:ext cx="464700" cy="458700"/>
          </a:xfrm>
          <a:prstGeom prst="wedgeEllipseCallout">
            <a:avLst>
              <a:gd fmla="val 114843" name="adj1"/>
              <a:gd fmla="val -71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098" name="Shape 2098"/>
          <p:cNvSpPr/>
          <p:nvPr/>
        </p:nvSpPr>
        <p:spPr>
          <a:xfrm>
            <a:off x="334975" y="4562226"/>
            <a:ext cx="464700" cy="458700"/>
          </a:xfrm>
          <a:prstGeom prst="wedgeEllipseCallout">
            <a:avLst>
              <a:gd fmla="val 116850" name="adj1"/>
              <a:gd fmla="val -336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Shape 2104"/>
          <p:cNvSpPr/>
          <p:nvPr/>
        </p:nvSpPr>
        <p:spPr>
          <a:xfrm>
            <a:off x="4175875" y="3269675"/>
            <a:ext cx="3601800" cy="197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cxnSp>
        <p:nvCxnSpPr>
          <p:cNvPr id="2105" name="Shape 2105"/>
          <p:cNvCxnSpPr/>
          <p:nvPr/>
        </p:nvCxnSpPr>
        <p:spPr>
          <a:xfrm>
            <a:off x="3934425" y="3112000"/>
            <a:ext cx="2194200" cy="4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06" name="Shape 2106"/>
          <p:cNvSpPr txBox="1"/>
          <p:nvPr/>
        </p:nvSpPr>
        <p:spPr>
          <a:xfrm>
            <a:off x="4977500" y="2980100"/>
            <a:ext cx="17625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建立模型</a:t>
            </a:r>
          </a:p>
        </p:txBody>
      </p:sp>
      <p:sp>
        <p:nvSpPr>
          <p:cNvPr id="2107" name="Shape 2107"/>
          <p:cNvSpPr/>
          <p:nvPr/>
        </p:nvSpPr>
        <p:spPr>
          <a:xfrm>
            <a:off x="4679699" y="2978925"/>
            <a:ext cx="22593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分類模型</a:t>
            </a:r>
          </a:p>
        </p:txBody>
      </p:sp>
      <p:pic>
        <p:nvPicPr>
          <p:cNvPr id="2108" name="Shape 2108"/>
          <p:cNvPicPr preferRelativeResize="0"/>
          <p:nvPr/>
        </p:nvPicPr>
        <p:blipFill rotWithShape="1">
          <a:blip r:embed="rId3">
            <a:alphaModFix/>
          </a:blip>
          <a:srcRect b="9788" l="14084" r="10958" t="7113"/>
          <a:stretch/>
        </p:blipFill>
        <p:spPr>
          <a:xfrm>
            <a:off x="3813400" y="2678775"/>
            <a:ext cx="1122028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Shape 2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10" name="Shape 2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評估模型：使用訓練集</a:t>
            </a:r>
            <a:br>
              <a:rPr lang="zh-TW"/>
            </a:br>
            <a:r>
              <a:rPr b="0" lang="zh-TW" sz="3200">
                <a:solidFill>
                  <a:schemeClr val="dk1"/>
                </a:solidFill>
              </a:rPr>
              <a:t>Use training set</a:t>
            </a:r>
          </a:p>
        </p:txBody>
      </p:sp>
      <p:sp>
        <p:nvSpPr>
          <p:cNvPr id="2111" name="Shape 21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12" name="Shape 2112"/>
          <p:cNvGraphicFramePr/>
          <p:nvPr/>
        </p:nvGraphicFramePr>
        <p:xfrm>
          <a:off x="11254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172925"/>
                <a:gridCol w="1172925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113" name="Shape 2113"/>
          <p:cNvSpPr/>
          <p:nvPr/>
        </p:nvSpPr>
        <p:spPr>
          <a:xfrm>
            <a:off x="6312569" y="4207725"/>
            <a:ext cx="1309800" cy="72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生病</a:t>
            </a:r>
          </a:p>
        </p:txBody>
      </p:sp>
      <p:sp>
        <p:nvSpPr>
          <p:cNvPr id="2114" name="Shape 2114"/>
          <p:cNvSpPr/>
          <p:nvPr/>
        </p:nvSpPr>
        <p:spPr>
          <a:xfrm>
            <a:off x="4425275" y="4207725"/>
            <a:ext cx="1309800" cy="72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</p:txBody>
      </p:sp>
      <p:cxnSp>
        <p:nvCxnSpPr>
          <p:cNvPr id="2115" name="Shape 2115"/>
          <p:cNvCxnSpPr>
            <a:stCxn id="2114" idx="3"/>
            <a:endCxn id="2113" idx="1"/>
          </p:cNvCxnSpPr>
          <p:nvPr/>
        </p:nvCxnSpPr>
        <p:spPr>
          <a:xfrm>
            <a:off x="5735075" y="4571025"/>
            <a:ext cx="577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16" name="Shape 2116"/>
          <p:cNvSpPr/>
          <p:nvPr/>
        </p:nvSpPr>
        <p:spPr>
          <a:xfrm rot="5400000">
            <a:off x="4234595" y="1595550"/>
            <a:ext cx="838200" cy="168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7" name="Shape 2117"/>
          <p:cNvSpPr/>
          <p:nvPr/>
        </p:nvSpPr>
        <p:spPr>
          <a:xfrm rot="10800000">
            <a:off x="3881475" y="5419175"/>
            <a:ext cx="1437000" cy="838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8" name="Shape 2118"/>
          <p:cNvSpPr/>
          <p:nvPr/>
        </p:nvSpPr>
        <p:spPr>
          <a:xfrm>
            <a:off x="5735075" y="2051038"/>
            <a:ext cx="2029500" cy="580800"/>
          </a:xfrm>
          <a:prstGeom prst="wedgeRoundRectCallout">
            <a:avLst>
              <a:gd fmla="val -65161" name="adj1"/>
              <a:gd fmla="val 16880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2119" name="Shape 2119"/>
          <p:cNvSpPr/>
          <p:nvPr/>
        </p:nvSpPr>
        <p:spPr>
          <a:xfrm>
            <a:off x="5735075" y="5356138"/>
            <a:ext cx="2029500" cy="580800"/>
          </a:xfrm>
          <a:prstGeom prst="wedgeRoundRectCallout">
            <a:avLst>
              <a:gd fmla="val -65161" name="adj1"/>
              <a:gd fmla="val 16880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評估</a:t>
            </a:r>
            <a:r>
              <a:rPr lang="zh-TW" sz="2400">
                <a:solidFill>
                  <a:srgbClr val="FFFFFF"/>
                </a:solidFill>
              </a:rPr>
              <a:t>模型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26" name="Shape 2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評估模型：</a:t>
            </a:r>
            <a:r>
              <a:rPr lang="zh-TW"/>
              <a:t>交互驗證 </a:t>
            </a:r>
            <a:r>
              <a:rPr lang="zh-TW" u="sng"/>
              <a:t>10</a:t>
            </a:r>
            <a:r>
              <a:rPr lang="zh-TW"/>
              <a:t>疊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Cross-validation: Folds </a:t>
            </a:r>
            <a:r>
              <a:rPr b="0" lang="zh-TW" sz="3200" u="sng">
                <a:solidFill>
                  <a:schemeClr val="dk1"/>
                </a:solidFill>
              </a:rPr>
              <a:t>10</a:t>
            </a:r>
          </a:p>
        </p:txBody>
      </p:sp>
      <p:sp>
        <p:nvSpPr>
          <p:cNvPr id="2127" name="Shape 21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28" name="Shape 2128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129" name="Shape 2129"/>
          <p:cNvSpPr txBox="1"/>
          <p:nvPr/>
        </p:nvSpPr>
        <p:spPr>
          <a:xfrm>
            <a:off x="2578125" y="38256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90%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130" name="Shape 2130"/>
          <p:cNvSpPr/>
          <p:nvPr/>
        </p:nvSpPr>
        <p:spPr>
          <a:xfrm>
            <a:off x="2441525" y="2215750"/>
            <a:ext cx="252300" cy="373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1" name="Shape 2131"/>
          <p:cNvSpPr/>
          <p:nvPr/>
        </p:nvSpPr>
        <p:spPr>
          <a:xfrm>
            <a:off x="2441525" y="601636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 txBox="1"/>
          <p:nvPr/>
        </p:nvSpPr>
        <p:spPr>
          <a:xfrm>
            <a:off x="2578125" y="60529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</a:t>
            </a:r>
            <a:r>
              <a:rPr lang="zh-TW" sz="1800"/>
              <a:t>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</a:t>
            </a:r>
            <a:r>
              <a:rPr lang="zh-TW" sz="1800"/>
              <a:t>集</a:t>
            </a:r>
          </a:p>
        </p:txBody>
      </p:sp>
      <p:sp>
        <p:nvSpPr>
          <p:cNvPr id="2133" name="Shape 2133"/>
          <p:cNvSpPr txBox="1"/>
          <p:nvPr>
            <p:ph idx="2" type="body"/>
          </p:nvPr>
        </p:nvSpPr>
        <p:spPr>
          <a:xfrm>
            <a:off x="3517650" y="1791150"/>
            <a:ext cx="5383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設定交互驗證=k疊，常見為10疊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進行10次以下處理，每次挑選樣本都不同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>
                <a:solidFill>
                  <a:schemeClr val="dk1"/>
                </a:solidFill>
              </a:rPr>
              <a:t>將90%樣本作為訓練集，建立模型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/>
              <a:t>將10%樣本作為測試集，評估模型正確度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 sz="2200"/>
              <a:t>最後將10次評估結果取平均，得到最後的信心程度(正確度)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zh-TW" sz="2200"/>
              <a:t>可以避免高估模型信心程度的問題</a:t>
            </a:r>
            <a:br>
              <a:rPr lang="zh-TW" sz="2200"/>
            </a:br>
            <a:r>
              <a:rPr lang="zh-TW" sz="2200"/>
              <a:t>=避免過擬合(overfitting)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Shape 2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40" name="Shape 2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交互驗證：第1疊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答對了！</a:t>
            </a:r>
          </a:p>
        </p:txBody>
      </p:sp>
      <p:sp>
        <p:nvSpPr>
          <p:cNvPr id="2141" name="Shape 214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42" name="Shape 2142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2143" name="Shape 2143"/>
          <p:cNvSpPr txBox="1"/>
          <p:nvPr/>
        </p:nvSpPr>
        <p:spPr>
          <a:xfrm>
            <a:off x="2578125" y="38256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90%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144" name="Shape 2144"/>
          <p:cNvSpPr/>
          <p:nvPr/>
        </p:nvSpPr>
        <p:spPr>
          <a:xfrm>
            <a:off x="2441525" y="2215750"/>
            <a:ext cx="252300" cy="373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5" name="Shape 2145"/>
          <p:cNvSpPr/>
          <p:nvPr/>
        </p:nvSpPr>
        <p:spPr>
          <a:xfrm>
            <a:off x="2441525" y="601636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6" name="Shape 2146"/>
          <p:cNvSpPr txBox="1"/>
          <p:nvPr/>
        </p:nvSpPr>
        <p:spPr>
          <a:xfrm>
            <a:off x="2578125" y="60529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測試集</a:t>
            </a:r>
          </a:p>
        </p:txBody>
      </p:sp>
      <p:sp>
        <p:nvSpPr>
          <p:cNvPr id="2147" name="Shape 2147"/>
          <p:cNvSpPr/>
          <p:nvPr/>
        </p:nvSpPr>
        <p:spPr>
          <a:xfrm>
            <a:off x="3946850" y="3269675"/>
            <a:ext cx="4720800" cy="13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148" name="Shape 2148"/>
          <p:cNvSpPr/>
          <p:nvPr/>
        </p:nvSpPr>
        <p:spPr>
          <a:xfrm>
            <a:off x="4514649" y="2921739"/>
            <a:ext cx="18288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分類模型</a:t>
            </a:r>
          </a:p>
        </p:txBody>
      </p:sp>
      <p:pic>
        <p:nvPicPr>
          <p:cNvPr id="2149" name="Shape 2149"/>
          <p:cNvPicPr preferRelativeResize="0"/>
          <p:nvPr/>
        </p:nvPicPr>
        <p:blipFill rotWithShape="1">
          <a:blip r:embed="rId3">
            <a:alphaModFix/>
          </a:blip>
          <a:srcRect b="9788" l="14084" r="10958" t="7113"/>
          <a:stretch/>
        </p:blipFill>
        <p:spPr>
          <a:xfrm>
            <a:off x="3813400" y="2678775"/>
            <a:ext cx="908255" cy="10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Shape 2150"/>
          <p:cNvSpPr/>
          <p:nvPr/>
        </p:nvSpPr>
        <p:spPr>
          <a:xfrm>
            <a:off x="6257700" y="3873975"/>
            <a:ext cx="23172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生病=</a:t>
            </a:r>
            <a:r>
              <a:rPr lang="zh-TW" sz="2400"/>
              <a:t>沒病80%</a:t>
            </a:r>
          </a:p>
        </p:txBody>
      </p:sp>
      <p:sp>
        <p:nvSpPr>
          <p:cNvPr id="2151" name="Shape 2151"/>
          <p:cNvSpPr/>
          <p:nvPr/>
        </p:nvSpPr>
        <p:spPr>
          <a:xfrm>
            <a:off x="4217425" y="3873975"/>
            <a:ext cx="16806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吸菸=</a:t>
            </a:r>
            <a:r>
              <a:rPr lang="zh-TW" sz="2400"/>
              <a:t>沒吸</a:t>
            </a:r>
          </a:p>
        </p:txBody>
      </p:sp>
      <p:cxnSp>
        <p:nvCxnSpPr>
          <p:cNvPr id="2152" name="Shape 2152"/>
          <p:cNvCxnSpPr>
            <a:stCxn id="2151" idx="3"/>
            <a:endCxn id="2150" idx="1"/>
          </p:cNvCxnSpPr>
          <p:nvPr/>
        </p:nvCxnSpPr>
        <p:spPr>
          <a:xfrm>
            <a:off x="5898025" y="4119675"/>
            <a:ext cx="359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53" name="Shape 2153"/>
          <p:cNvSpPr/>
          <p:nvPr/>
        </p:nvSpPr>
        <p:spPr>
          <a:xfrm rot="5400000">
            <a:off x="4234595" y="1595550"/>
            <a:ext cx="838200" cy="168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4" name="Shape 2154"/>
          <p:cNvSpPr/>
          <p:nvPr/>
        </p:nvSpPr>
        <p:spPr>
          <a:xfrm rot="10800000">
            <a:off x="3881475" y="4767875"/>
            <a:ext cx="1437000" cy="1489500"/>
          </a:xfrm>
          <a:prstGeom prst="bentArrow">
            <a:avLst>
              <a:gd fmla="val 12988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5" name="Shape 2155"/>
          <p:cNvSpPr/>
          <p:nvPr/>
        </p:nvSpPr>
        <p:spPr>
          <a:xfrm>
            <a:off x="5735075" y="2051038"/>
            <a:ext cx="2029500" cy="580800"/>
          </a:xfrm>
          <a:prstGeom prst="wedgeRoundRectCallout">
            <a:avLst>
              <a:gd fmla="val -65161" name="adj1"/>
              <a:gd fmla="val 16880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2156" name="Shape 2156"/>
          <p:cNvSpPr/>
          <p:nvPr/>
        </p:nvSpPr>
        <p:spPr>
          <a:xfrm>
            <a:off x="5735075" y="4803125"/>
            <a:ext cx="2029500" cy="580800"/>
          </a:xfrm>
          <a:prstGeom prst="wedgeRoundRectCallout">
            <a:avLst>
              <a:gd fmla="val -65161" name="adj1"/>
              <a:gd fmla="val 16880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sp>
        <p:nvSpPr>
          <p:cNvPr id="2157" name="Shape 2157"/>
          <p:cNvSpPr txBox="1"/>
          <p:nvPr/>
        </p:nvSpPr>
        <p:spPr>
          <a:xfrm>
            <a:off x="5645025" y="5514200"/>
            <a:ext cx="25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預測「沒病」</a:t>
            </a:r>
          </a:p>
        </p:txBody>
      </p:sp>
      <p:pic>
        <p:nvPicPr>
          <p:cNvPr descr="slide ok checked green" id="2158" name="Shape 2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148" y="52752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59" name="Shape 2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6127075"/>
            <a:ext cx="252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66" name="Shape 21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交互驗證：第6疊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答錯了！</a:t>
            </a:r>
          </a:p>
        </p:txBody>
      </p:sp>
      <p:sp>
        <p:nvSpPr>
          <p:cNvPr id="2167" name="Shape 21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68" name="Shape 2168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169" name="Shape 2169"/>
          <p:cNvSpPr txBox="1"/>
          <p:nvPr/>
        </p:nvSpPr>
        <p:spPr>
          <a:xfrm>
            <a:off x="2578125" y="2844550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170" name="Shape 2170"/>
          <p:cNvSpPr/>
          <p:nvPr/>
        </p:nvSpPr>
        <p:spPr>
          <a:xfrm>
            <a:off x="2441525" y="2215750"/>
            <a:ext cx="252300" cy="1658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1" name="Shape 2171"/>
          <p:cNvSpPr/>
          <p:nvPr/>
        </p:nvSpPr>
        <p:spPr>
          <a:xfrm>
            <a:off x="2441525" y="388281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2" name="Shape 2172"/>
          <p:cNvSpPr txBox="1"/>
          <p:nvPr/>
        </p:nvSpPr>
        <p:spPr>
          <a:xfrm>
            <a:off x="2578125" y="391942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測試集</a:t>
            </a:r>
          </a:p>
        </p:txBody>
      </p:sp>
      <p:sp>
        <p:nvSpPr>
          <p:cNvPr id="2173" name="Shape 2173"/>
          <p:cNvSpPr/>
          <p:nvPr/>
        </p:nvSpPr>
        <p:spPr>
          <a:xfrm>
            <a:off x="3946850" y="3269675"/>
            <a:ext cx="4720800" cy="13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174" name="Shape 2174"/>
          <p:cNvSpPr/>
          <p:nvPr/>
        </p:nvSpPr>
        <p:spPr>
          <a:xfrm>
            <a:off x="4514649" y="2921739"/>
            <a:ext cx="18288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分類模型</a:t>
            </a:r>
          </a:p>
        </p:txBody>
      </p:sp>
      <p:pic>
        <p:nvPicPr>
          <p:cNvPr id="2175" name="Shape 2175"/>
          <p:cNvPicPr preferRelativeResize="0"/>
          <p:nvPr/>
        </p:nvPicPr>
        <p:blipFill rotWithShape="1">
          <a:blip r:embed="rId3">
            <a:alphaModFix/>
          </a:blip>
          <a:srcRect b="9788" l="14084" r="10958" t="7113"/>
          <a:stretch/>
        </p:blipFill>
        <p:spPr>
          <a:xfrm>
            <a:off x="3813400" y="2678775"/>
            <a:ext cx="908255" cy="10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Shape 2176"/>
          <p:cNvSpPr/>
          <p:nvPr/>
        </p:nvSpPr>
        <p:spPr>
          <a:xfrm>
            <a:off x="6257700" y="3873975"/>
            <a:ext cx="23172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生病=沒病80%</a:t>
            </a:r>
          </a:p>
        </p:txBody>
      </p:sp>
      <p:sp>
        <p:nvSpPr>
          <p:cNvPr id="2177" name="Shape 2177"/>
          <p:cNvSpPr/>
          <p:nvPr/>
        </p:nvSpPr>
        <p:spPr>
          <a:xfrm>
            <a:off x="4217425" y="3873975"/>
            <a:ext cx="16806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吸菸=沒吸</a:t>
            </a:r>
          </a:p>
        </p:txBody>
      </p:sp>
      <p:cxnSp>
        <p:nvCxnSpPr>
          <p:cNvPr id="2178" name="Shape 2178"/>
          <p:cNvCxnSpPr>
            <a:stCxn id="2177" idx="3"/>
            <a:endCxn id="2176" idx="1"/>
          </p:cNvCxnSpPr>
          <p:nvPr/>
        </p:nvCxnSpPr>
        <p:spPr>
          <a:xfrm>
            <a:off x="5898025" y="4119675"/>
            <a:ext cx="359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79" name="Shape 2179"/>
          <p:cNvSpPr txBox="1"/>
          <p:nvPr/>
        </p:nvSpPr>
        <p:spPr>
          <a:xfrm>
            <a:off x="5645025" y="5514200"/>
            <a:ext cx="25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預測「沒病」</a:t>
            </a:r>
          </a:p>
        </p:txBody>
      </p:sp>
      <p:sp>
        <p:nvSpPr>
          <p:cNvPr id="2180" name="Shape 2180"/>
          <p:cNvSpPr txBox="1"/>
          <p:nvPr/>
        </p:nvSpPr>
        <p:spPr>
          <a:xfrm>
            <a:off x="2578125" y="5257113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181" name="Shape 2181"/>
          <p:cNvSpPr/>
          <p:nvPr/>
        </p:nvSpPr>
        <p:spPr>
          <a:xfrm>
            <a:off x="2441525" y="4399728"/>
            <a:ext cx="252300" cy="2090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error bad" id="2182" name="Shape 2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926" y="519142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83" name="Shape 2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61270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84" name="Shape 2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57173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85" name="Shape 2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53075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86" name="Shape 2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48978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187" name="Shape 2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43997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188" name="Shape 2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4" y="3993527"/>
            <a:ext cx="252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Shape 21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95" name="Shape 21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交互驗證：第7疊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答錯了！</a:t>
            </a:r>
          </a:p>
        </p:txBody>
      </p:sp>
      <p:sp>
        <p:nvSpPr>
          <p:cNvPr id="2196" name="Shape 21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197" name="Shape 2197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198" name="Shape 2198"/>
          <p:cNvSpPr txBox="1"/>
          <p:nvPr/>
        </p:nvSpPr>
        <p:spPr>
          <a:xfrm>
            <a:off x="2578125" y="2637400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199" name="Shape 2199"/>
          <p:cNvSpPr/>
          <p:nvPr/>
        </p:nvSpPr>
        <p:spPr>
          <a:xfrm>
            <a:off x="2441525" y="2215750"/>
            <a:ext cx="252300" cy="1243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0" name="Shape 2200"/>
          <p:cNvSpPr/>
          <p:nvPr/>
        </p:nvSpPr>
        <p:spPr>
          <a:xfrm>
            <a:off x="2441525" y="350181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1" name="Shape 2201"/>
          <p:cNvSpPr txBox="1"/>
          <p:nvPr/>
        </p:nvSpPr>
        <p:spPr>
          <a:xfrm>
            <a:off x="2578125" y="353842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測試集</a:t>
            </a:r>
          </a:p>
        </p:txBody>
      </p:sp>
      <p:sp>
        <p:nvSpPr>
          <p:cNvPr id="2202" name="Shape 2202"/>
          <p:cNvSpPr/>
          <p:nvPr/>
        </p:nvSpPr>
        <p:spPr>
          <a:xfrm>
            <a:off x="3946850" y="3269675"/>
            <a:ext cx="4889400" cy="13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203" name="Shape 2203"/>
          <p:cNvSpPr/>
          <p:nvPr/>
        </p:nvSpPr>
        <p:spPr>
          <a:xfrm>
            <a:off x="4514649" y="2921739"/>
            <a:ext cx="18288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分類模型</a:t>
            </a:r>
          </a:p>
        </p:txBody>
      </p:sp>
      <p:pic>
        <p:nvPicPr>
          <p:cNvPr id="2204" name="Shape 2204"/>
          <p:cNvPicPr preferRelativeResize="0"/>
          <p:nvPr/>
        </p:nvPicPr>
        <p:blipFill rotWithShape="1">
          <a:blip r:embed="rId3">
            <a:alphaModFix/>
          </a:blip>
          <a:srcRect b="9788" l="14084" r="10958" t="7113"/>
          <a:stretch/>
        </p:blipFill>
        <p:spPr>
          <a:xfrm>
            <a:off x="3813400" y="2678775"/>
            <a:ext cx="908255" cy="10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Shape 2205"/>
          <p:cNvSpPr/>
          <p:nvPr/>
        </p:nvSpPr>
        <p:spPr>
          <a:xfrm>
            <a:off x="6257700" y="3873975"/>
            <a:ext cx="24759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生病=有病100%</a:t>
            </a:r>
          </a:p>
        </p:txBody>
      </p:sp>
      <p:sp>
        <p:nvSpPr>
          <p:cNvPr id="2206" name="Shape 2206"/>
          <p:cNvSpPr/>
          <p:nvPr/>
        </p:nvSpPr>
        <p:spPr>
          <a:xfrm>
            <a:off x="4217425" y="3873975"/>
            <a:ext cx="16806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吸菸=有吸</a:t>
            </a:r>
          </a:p>
        </p:txBody>
      </p:sp>
      <p:cxnSp>
        <p:nvCxnSpPr>
          <p:cNvPr id="2207" name="Shape 2207"/>
          <p:cNvCxnSpPr>
            <a:stCxn id="2206" idx="3"/>
            <a:endCxn id="2205" idx="1"/>
          </p:cNvCxnSpPr>
          <p:nvPr/>
        </p:nvCxnSpPr>
        <p:spPr>
          <a:xfrm>
            <a:off x="5898025" y="4119675"/>
            <a:ext cx="359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8" name="Shape 2208"/>
          <p:cNvSpPr txBox="1"/>
          <p:nvPr/>
        </p:nvSpPr>
        <p:spPr>
          <a:xfrm>
            <a:off x="5645025" y="5514200"/>
            <a:ext cx="25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預測「有病」</a:t>
            </a:r>
          </a:p>
        </p:txBody>
      </p:sp>
      <p:sp>
        <p:nvSpPr>
          <p:cNvPr id="2209" name="Shape 2209"/>
          <p:cNvSpPr txBox="1"/>
          <p:nvPr/>
        </p:nvSpPr>
        <p:spPr>
          <a:xfrm>
            <a:off x="2578125" y="5028513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210" name="Shape 2210"/>
          <p:cNvSpPr/>
          <p:nvPr/>
        </p:nvSpPr>
        <p:spPr>
          <a:xfrm>
            <a:off x="2441525" y="3975524"/>
            <a:ext cx="252300" cy="2514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error bad" id="2211" name="Shape 2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3926" y="519142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12" name="Shape 2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61270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13" name="Shape 2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57173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14" name="Shape 2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53075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15" name="Shape 2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48978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16" name="Shape 2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7" y="43997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17" name="Shape 2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4" y="3993527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18" name="Shape 2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4" y="3587327"/>
            <a:ext cx="252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25" name="Shape 22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交互驗證：第10疊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答對了！</a:t>
            </a:r>
          </a:p>
        </p:txBody>
      </p:sp>
      <p:sp>
        <p:nvSpPr>
          <p:cNvPr id="2226" name="Shape 22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27" name="Shape 2227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228" name="Shape 2228"/>
          <p:cNvSpPr/>
          <p:nvPr/>
        </p:nvSpPr>
        <p:spPr>
          <a:xfrm>
            <a:off x="2441525" y="220641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9" name="Shape 2229"/>
          <p:cNvSpPr txBox="1"/>
          <p:nvPr/>
        </p:nvSpPr>
        <p:spPr>
          <a:xfrm>
            <a:off x="2578125" y="224302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10%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測試集</a:t>
            </a:r>
          </a:p>
        </p:txBody>
      </p:sp>
      <p:sp>
        <p:nvSpPr>
          <p:cNvPr id="2230" name="Shape 2230"/>
          <p:cNvSpPr/>
          <p:nvPr/>
        </p:nvSpPr>
        <p:spPr>
          <a:xfrm>
            <a:off x="3946850" y="3269675"/>
            <a:ext cx="4889400" cy="136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231" name="Shape 2231"/>
          <p:cNvSpPr/>
          <p:nvPr/>
        </p:nvSpPr>
        <p:spPr>
          <a:xfrm>
            <a:off x="4514649" y="2921739"/>
            <a:ext cx="1828800" cy="52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分類模型</a:t>
            </a:r>
          </a:p>
        </p:txBody>
      </p:sp>
      <p:pic>
        <p:nvPicPr>
          <p:cNvPr id="2232" name="Shape 2232"/>
          <p:cNvPicPr preferRelativeResize="0"/>
          <p:nvPr/>
        </p:nvPicPr>
        <p:blipFill rotWithShape="1">
          <a:blip r:embed="rId3">
            <a:alphaModFix/>
          </a:blip>
          <a:srcRect b="9788" l="14084" r="10958" t="7113"/>
          <a:stretch/>
        </p:blipFill>
        <p:spPr>
          <a:xfrm>
            <a:off x="3813400" y="2678775"/>
            <a:ext cx="908255" cy="100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Shape 2233"/>
          <p:cNvSpPr/>
          <p:nvPr/>
        </p:nvSpPr>
        <p:spPr>
          <a:xfrm>
            <a:off x="6029100" y="3873975"/>
            <a:ext cx="25869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生病=有病66.7%</a:t>
            </a:r>
          </a:p>
        </p:txBody>
      </p:sp>
      <p:sp>
        <p:nvSpPr>
          <p:cNvPr id="2234" name="Shape 2234"/>
          <p:cNvSpPr/>
          <p:nvPr/>
        </p:nvSpPr>
        <p:spPr>
          <a:xfrm>
            <a:off x="3988825" y="3873975"/>
            <a:ext cx="1680600" cy="4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吸菸=有吸</a:t>
            </a:r>
          </a:p>
        </p:txBody>
      </p:sp>
      <p:cxnSp>
        <p:nvCxnSpPr>
          <p:cNvPr id="2235" name="Shape 2235"/>
          <p:cNvCxnSpPr>
            <a:stCxn id="2234" idx="3"/>
            <a:endCxn id="2233" idx="1"/>
          </p:cNvCxnSpPr>
          <p:nvPr/>
        </p:nvCxnSpPr>
        <p:spPr>
          <a:xfrm>
            <a:off x="5669425" y="4119675"/>
            <a:ext cx="359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36" name="Shape 2236"/>
          <p:cNvSpPr txBox="1"/>
          <p:nvPr/>
        </p:nvSpPr>
        <p:spPr>
          <a:xfrm>
            <a:off x="5645025" y="5514200"/>
            <a:ext cx="25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/>
              <a:t>預測「有病」</a:t>
            </a:r>
          </a:p>
        </p:txBody>
      </p:sp>
      <p:sp>
        <p:nvSpPr>
          <p:cNvPr id="2237" name="Shape 2237"/>
          <p:cNvSpPr txBox="1"/>
          <p:nvPr/>
        </p:nvSpPr>
        <p:spPr>
          <a:xfrm>
            <a:off x="2578125" y="4384263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2238" name="Shape 2238"/>
          <p:cNvSpPr/>
          <p:nvPr/>
        </p:nvSpPr>
        <p:spPr>
          <a:xfrm>
            <a:off x="2441525" y="2678775"/>
            <a:ext cx="252300" cy="38115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ok checked green" id="2239" name="Shape 2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148" y="52752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0" name="Shape 2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61270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1" name="Shape 2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57173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2" name="Shape 2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53075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3" name="Shape 2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48978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4" name="Shape 2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43997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45" name="Shape 2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4" y="3993527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46" name="Shape 2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574" y="3587327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7" name="Shape 2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3127200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8" name="Shape 2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2717450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49" name="Shape 2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577" y="2253775"/>
            <a:ext cx="252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Shape 22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56" name="Shape 22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交互驗證 10疊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計算信心程度(正確率)</a:t>
            </a:r>
          </a:p>
        </p:txBody>
      </p:sp>
      <p:sp>
        <p:nvSpPr>
          <p:cNvPr id="2257" name="Shape 225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258" name="Shape 2258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804475"/>
                <a:gridCol w="1269875"/>
                <a:gridCol w="1269875"/>
              </a:tblGrid>
              <a:tr h="445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正確率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82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100%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259" name="Shape 2259"/>
          <p:cNvSpPr/>
          <p:nvPr/>
        </p:nvSpPr>
        <p:spPr>
          <a:xfrm rot="8100000">
            <a:off x="3730041" y="3458605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0" name="Shape 2260"/>
          <p:cNvSpPr txBox="1"/>
          <p:nvPr/>
        </p:nvSpPr>
        <p:spPr>
          <a:xfrm>
            <a:off x="5355025" y="3439775"/>
            <a:ext cx="3461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信心程度 </a:t>
            </a:r>
            <a:r>
              <a:rPr lang="zh-TW" sz="2400">
                <a:solidFill>
                  <a:schemeClr val="dk1"/>
                </a:solidFill>
              </a:rPr>
              <a:t>(正確率)</a:t>
            </a:r>
            <a:r>
              <a:rPr lang="zh-TW" sz="2400"/>
              <a:t>：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8/10=</a:t>
            </a:r>
            <a:r>
              <a:rPr b="1" lang="zh-TW" sz="3200">
                <a:solidFill>
                  <a:schemeClr val="dk2"/>
                </a:solidFill>
              </a:rPr>
              <a:t>8</a:t>
            </a:r>
            <a:r>
              <a:rPr b="1" lang="zh-TW" sz="3200">
                <a:solidFill>
                  <a:schemeClr val="dk2"/>
                </a:solidFill>
              </a:rPr>
              <a:t>0%</a:t>
            </a:r>
          </a:p>
        </p:txBody>
      </p:sp>
      <p:pic>
        <p:nvPicPr>
          <p:cNvPr descr="slide ok checked green" id="2261" name="Shape 2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61270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2" name="Shape 2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57173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3" name="Shape 2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530757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4" name="Shape 2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48978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5" name="Shape 2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4399725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66" name="Shape 2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174" y="3993527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2267" name="Shape 2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174" y="3587327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8" name="Shape 2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3127200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69" name="Shape 2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2717450"/>
            <a:ext cx="252300" cy="25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2270" name="Shape 2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177" y="2253775"/>
            <a:ext cx="2523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Shape 227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7" name="Shape 22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78" name="Shape 22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評估模型時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使用</a:t>
            </a:r>
            <a:r>
              <a:rPr lang="zh-TW" u="sng"/>
              <a:t>交互驗證10疊</a:t>
            </a:r>
            <a:r>
              <a:rPr lang="zh-TW"/>
              <a:t>吧！</a:t>
            </a:r>
          </a:p>
        </p:txBody>
      </p:sp>
      <p:sp>
        <p:nvSpPr>
          <p:cNvPr id="2279" name="Shape 22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80" name="Shape 2280"/>
          <p:cNvPicPr preferRelativeResize="0"/>
          <p:nvPr/>
        </p:nvPicPr>
        <p:blipFill rotWithShape="1">
          <a:blip r:embed="rId3">
            <a:alphaModFix/>
          </a:blip>
          <a:srcRect b="28693" l="0" r="29308" t="0"/>
          <a:stretch/>
        </p:blipFill>
        <p:spPr>
          <a:xfrm>
            <a:off x="1900325" y="1783075"/>
            <a:ext cx="6228438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Shape 2281"/>
          <p:cNvSpPr/>
          <p:nvPr/>
        </p:nvSpPr>
        <p:spPr>
          <a:xfrm>
            <a:off x="2027850" y="4086795"/>
            <a:ext cx="2376300" cy="43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282" name="Shape 2282"/>
          <p:cNvSpPr/>
          <p:nvPr/>
        </p:nvSpPr>
        <p:spPr>
          <a:xfrm flipH="1">
            <a:off x="1065900" y="40413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3" name="Shape 2283"/>
          <p:cNvSpPr txBox="1"/>
          <p:nvPr/>
        </p:nvSpPr>
        <p:spPr>
          <a:xfrm>
            <a:off x="506525" y="5182100"/>
            <a:ext cx="159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其實是Weka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預設值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3" name="Shape 45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http://www.books.com.tw/products/0010743868</a:t>
            </a:r>
          </a:p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0" sz="3200"/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大數據時代，</a:t>
            </a:r>
            <a:r>
              <a:rPr lang="zh-TW">
                <a:solidFill>
                  <a:srgbClr val="FF0000"/>
                </a:solidFill>
              </a:rPr>
              <a:t>機率</a:t>
            </a:r>
            <a:r>
              <a:rPr lang="zh-TW">
                <a:solidFill>
                  <a:schemeClr val="dk1"/>
                </a:solidFill>
              </a:rPr>
              <a:t>思考讓你不犯錯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875" y="1985825"/>
            <a:ext cx="33147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574475" y="623300"/>
            <a:ext cx="8191500" cy="10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面對不確定性，如何做決策？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當資訊超載，如何找真相？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90" name="Shape 229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實作：預測測試集</a:t>
            </a:r>
          </a:p>
        </p:txBody>
      </p:sp>
      <p:sp>
        <p:nvSpPr>
          <p:cNvPr id="2291" name="Shape 229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Shape 2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98" name="Shape 229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加入未知案例：測試資料集</a:t>
            </a:r>
          </a:p>
        </p:txBody>
      </p:sp>
      <p:sp>
        <p:nvSpPr>
          <p:cNvPr id="2299" name="Shape 229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300" name="Shape 2300"/>
          <p:cNvGraphicFramePr/>
          <p:nvPr/>
        </p:nvGraphicFramePr>
        <p:xfrm>
          <a:off x="877575" y="174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9325"/>
                <a:gridCol w="899150"/>
                <a:gridCol w="1179500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01" name="Shape 2301"/>
          <p:cNvGraphicFramePr/>
          <p:nvPr/>
        </p:nvGraphicFramePr>
        <p:xfrm>
          <a:off x="5211050" y="273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9325"/>
                <a:gridCol w="899150"/>
                <a:gridCol w="1179500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</a:t>
                      </a: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302" name="Shape 2302"/>
          <p:cNvSpPr/>
          <p:nvPr/>
        </p:nvSpPr>
        <p:spPr>
          <a:xfrm>
            <a:off x="1676363" y="1328146"/>
            <a:ext cx="1520400" cy="412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訓練集</a:t>
            </a:r>
          </a:p>
        </p:txBody>
      </p:sp>
      <p:sp>
        <p:nvSpPr>
          <p:cNvPr id="2303" name="Shape 2303"/>
          <p:cNvSpPr/>
          <p:nvPr/>
        </p:nvSpPr>
        <p:spPr>
          <a:xfrm>
            <a:off x="6009838" y="2318746"/>
            <a:ext cx="1520400" cy="4128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測試</a:t>
            </a:r>
            <a:r>
              <a:rPr lang="zh-TW" sz="2400">
                <a:solidFill>
                  <a:srgbClr val="FFFFFF"/>
                </a:solidFill>
              </a:rPr>
              <a:t>集</a:t>
            </a:r>
          </a:p>
        </p:txBody>
      </p:sp>
      <p:sp>
        <p:nvSpPr>
          <p:cNvPr id="2304" name="Shape 2304"/>
          <p:cNvSpPr/>
          <p:nvPr/>
        </p:nvSpPr>
        <p:spPr>
          <a:xfrm>
            <a:off x="3955650" y="3140750"/>
            <a:ext cx="1232700" cy="1232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11" name="Shape 231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2" name="Shape 2312"/>
          <p:cNvSpPr txBox="1"/>
          <p:nvPr>
            <p:ph type="title"/>
          </p:nvPr>
        </p:nvSpPr>
        <p:spPr>
          <a:xfrm>
            <a:off x="4092400" y="656725"/>
            <a:ext cx="45753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TW"/>
              <a:t>加入</a:t>
            </a:r>
            <a:r>
              <a:rPr lang="zh-TW"/>
              <a:t>測試集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TW"/>
              <a:t>看診者樣本資料集</a:t>
            </a:r>
          </a:p>
        </p:txBody>
      </p:sp>
      <p:graphicFrame>
        <p:nvGraphicFramePr>
          <p:cNvPr id="2313" name="Shape 2313"/>
          <p:cNvGraphicFramePr/>
          <p:nvPr/>
        </p:nvGraphicFramePr>
        <p:xfrm>
          <a:off x="801375" y="30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{EDB4124A-A462-4FE8-A25C-F4AE9FFD787F}</a:tableStyleId>
              </a:tblPr>
              <a:tblGrid>
                <a:gridCol w="1039325"/>
                <a:gridCol w="927975"/>
                <a:gridCol w="1150675"/>
              </a:tblGrid>
              <a:tr h="397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吸菸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有病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沒病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/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沒吸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男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3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女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有吸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875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2314" name="Shape 2314"/>
          <p:cNvSpPr txBox="1"/>
          <p:nvPr>
            <p:ph idx="4294967295" type="body"/>
          </p:nvPr>
        </p:nvSpPr>
        <p:spPr>
          <a:xfrm>
            <a:off x="4092400" y="1900525"/>
            <a:ext cx="45753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17780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案例數量：14筆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訓練集：10筆</a:t>
            </a:r>
          </a:p>
          <a:p>
            <a:pPr indent="0" lvl="0" marL="17780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測試集：4筆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性別：類別資料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男 / 女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吸菸：類別資料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有吸 / 沒吸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分類目標 (生病)：類別資料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有病 / 沒病 / </a:t>
            </a:r>
            <a:r>
              <a:rPr lang="zh-TW">
                <a:solidFill>
                  <a:srgbClr val="FFFFFF"/>
                </a:solidFill>
              </a:rPr>
              <a:t>遺漏值(測試集)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Shape 2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21" name="Shape 232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2" name="Shape 2322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2323" name="Shape 2323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預測測試集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2324" name="Shape 2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Shape 2330"/>
          <p:cNvSpPr txBox="1"/>
          <p:nvPr>
            <p:ph idx="1" type="body"/>
          </p:nvPr>
        </p:nvSpPr>
        <p:spPr>
          <a:xfrm>
            <a:off x="3937250" y="1478275"/>
            <a:ext cx="48828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建立貝氏網路結構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準備資料集：訓練集 &amp; </a:t>
            </a:r>
            <a:r>
              <a:rPr lang="zh-TW">
                <a:solidFill>
                  <a:srgbClr val="FF0000"/>
                </a:solidFill>
              </a:rPr>
              <a:t>測試集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Weka開啟</a:t>
            </a:r>
            <a:r>
              <a:rPr lang="zh-TW">
                <a:solidFill>
                  <a:srgbClr val="FF0000"/>
                </a:solidFill>
              </a:rPr>
              <a:t>訓練集 train.arff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選擇分類演算法：貝氏網路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設定貝氏網路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設定條件機率表評估器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設定網路結構搜尋演算法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模型評估選項：交互驗證10疊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開始建立模型：Start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解讀報表：找出信心程度</a:t>
            </a:r>
          </a:p>
        </p:txBody>
      </p:sp>
      <p:sp>
        <p:nvSpPr>
          <p:cNvPr id="2331" name="Shape 23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32" name="Shape 233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W14-b. </a:t>
            </a:r>
            <a:r>
              <a:rPr lang="zh-TW"/>
              <a:t>預測</a:t>
            </a:r>
            <a:r>
              <a:rPr lang="zh-TW">
                <a:solidFill>
                  <a:schemeClr val="dk1"/>
                </a:solidFill>
              </a:rPr>
              <a:t>測試集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(1/2)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Shape 23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步驟</a:t>
            </a:r>
            <a:r>
              <a:rPr lang="zh-TW"/>
              <a:t>1~2</a:t>
            </a:r>
            <a:r>
              <a:rPr b="0" lang="zh-TW" sz="2400"/>
              <a:t> (與W14-a</a:t>
            </a:r>
            <a:r>
              <a:rPr b="0" lang="zh-TW" sz="2400"/>
              <a:t>相同</a:t>
            </a:r>
            <a:r>
              <a:rPr b="0" lang="zh-TW" sz="2400"/>
              <a:t>)</a:t>
            </a:r>
          </a:p>
        </p:txBody>
      </p:sp>
      <p:sp>
        <p:nvSpPr>
          <p:cNvPr id="2339" name="Shape 23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40" name="Shape 23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1" name="Shape 2341"/>
          <p:cNvSpPr/>
          <p:nvPr/>
        </p:nvSpPr>
        <p:spPr>
          <a:xfrm>
            <a:off x="5011900" y="2114000"/>
            <a:ext cx="35715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看診者樣本資料集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(含測試集)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- data.csv</a:t>
            </a:r>
          </a:p>
        </p:txBody>
      </p:sp>
      <p:pic>
        <p:nvPicPr>
          <p:cNvPr descr="google spreadsheet.png" id="2342" name="Shape 2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675" y="2190575"/>
            <a:ext cx="773750" cy="99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2343" name="Shape 2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0" y="249975"/>
            <a:ext cx="608000" cy="78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2344" name="Shape 2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325" y="249963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Shape 2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6025" y="3564600"/>
            <a:ext cx="5434649" cy="2906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346" name="Shape 2346"/>
          <p:cNvSpPr/>
          <p:nvPr/>
        </p:nvSpPr>
        <p:spPr>
          <a:xfrm>
            <a:off x="3786275" y="5463475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貝氏網路結構編輯器</a:t>
            </a:r>
          </a:p>
        </p:txBody>
      </p:sp>
      <p:pic>
        <p:nvPicPr>
          <p:cNvPr descr="[Slide] web page 網頁 Slide" id="2347" name="Shape 23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7075" y="5328322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Shape 2348"/>
          <p:cNvSpPr txBox="1"/>
          <p:nvPr>
            <p:ph idx="1" type="body"/>
          </p:nvPr>
        </p:nvSpPr>
        <p:spPr>
          <a:xfrm>
            <a:off x="533400" y="1791150"/>
            <a:ext cx="2917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下載CSV檔案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建立貝氏網路結構，取得結構檔XML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Shape 23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55" name="Shape 2355"/>
          <p:cNvSpPr txBox="1"/>
          <p:nvPr>
            <p:ph type="title"/>
          </p:nvPr>
        </p:nvSpPr>
        <p:spPr>
          <a:xfrm>
            <a:off x="476250" y="169425"/>
            <a:ext cx="57456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3. 準備資料集</a:t>
            </a:r>
          </a:p>
        </p:txBody>
      </p:sp>
      <p:sp>
        <p:nvSpPr>
          <p:cNvPr id="2356" name="Shape 235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2357" name="Shape 2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Shape 2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2550"/>
            <a:ext cx="9144000" cy="41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Shape 2359"/>
          <p:cNvSpPr/>
          <p:nvPr/>
        </p:nvSpPr>
        <p:spPr>
          <a:xfrm>
            <a:off x="788600" y="1572950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試算表轉ARFF</a:t>
            </a:r>
          </a:p>
        </p:txBody>
      </p:sp>
      <p:pic>
        <p:nvPicPr>
          <p:cNvPr descr="[Slide] web page 網頁 Slide" id="2360" name="Shape 2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00" y="14377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Shape 2361"/>
          <p:cNvSpPr/>
          <p:nvPr/>
        </p:nvSpPr>
        <p:spPr>
          <a:xfrm>
            <a:off x="401425" y="4081125"/>
            <a:ext cx="2820900" cy="763500"/>
          </a:xfrm>
          <a:prstGeom prst="wedgeRoundRectCallout">
            <a:avLst>
              <a:gd fmla="val -31470" name="adj1"/>
              <a:gd fmla="val 1225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1. 上傳CSV</a:t>
            </a:r>
          </a:p>
        </p:txBody>
      </p:sp>
      <p:sp>
        <p:nvSpPr>
          <p:cNvPr id="2362" name="Shape 2362"/>
          <p:cNvSpPr/>
          <p:nvPr/>
        </p:nvSpPr>
        <p:spPr>
          <a:xfrm>
            <a:off x="3795075" y="2426975"/>
            <a:ext cx="2275500" cy="534900"/>
          </a:xfrm>
          <a:prstGeom prst="wedgeRoundRectCallout">
            <a:avLst>
              <a:gd fmla="val 18101" name="adj1"/>
              <a:gd fmla="val 107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下載訓練集</a:t>
            </a:r>
          </a:p>
        </p:txBody>
      </p:sp>
      <p:sp>
        <p:nvSpPr>
          <p:cNvPr id="2363" name="Shape 2363"/>
          <p:cNvSpPr/>
          <p:nvPr/>
        </p:nvSpPr>
        <p:spPr>
          <a:xfrm>
            <a:off x="5456900" y="1007588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2364" name="Shape 2364"/>
          <p:cNvGrpSpPr/>
          <p:nvPr/>
        </p:nvGrpSpPr>
        <p:grpSpPr>
          <a:xfrm>
            <a:off x="5832887" y="169413"/>
            <a:ext cx="954469" cy="954469"/>
            <a:chOff x="6162000" y="2812748"/>
            <a:chExt cx="1350600" cy="1350600"/>
          </a:xfrm>
        </p:grpSpPr>
        <p:pic>
          <p:nvPicPr>
            <p:cNvPr id="2365" name="Shape 236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2366" name="Shape 23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7" name="Shape 2367"/>
          <p:cNvSpPr/>
          <p:nvPr/>
        </p:nvSpPr>
        <p:spPr>
          <a:xfrm>
            <a:off x="6392250" y="2426975"/>
            <a:ext cx="2275500" cy="534900"/>
          </a:xfrm>
          <a:prstGeom prst="wedgeRoundRectCallout">
            <a:avLst>
              <a:gd fmla="val 18101" name="adj1"/>
              <a:gd fmla="val 107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下載</a:t>
            </a:r>
            <a:r>
              <a:rPr lang="zh-TW" sz="2400">
                <a:solidFill>
                  <a:srgbClr val="FFFFFF"/>
                </a:solidFill>
              </a:rPr>
              <a:t>測試</a:t>
            </a:r>
            <a:r>
              <a:rPr lang="zh-TW" sz="2400">
                <a:solidFill>
                  <a:srgbClr val="FFFFFF"/>
                </a:solidFill>
              </a:rPr>
              <a:t>集</a:t>
            </a:r>
          </a:p>
        </p:txBody>
      </p:sp>
      <p:sp>
        <p:nvSpPr>
          <p:cNvPr id="2368" name="Shape 2368"/>
          <p:cNvSpPr/>
          <p:nvPr/>
        </p:nvSpPr>
        <p:spPr>
          <a:xfrm>
            <a:off x="7241700" y="1007588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測試集</a:t>
            </a:r>
          </a:p>
        </p:txBody>
      </p:sp>
      <p:grpSp>
        <p:nvGrpSpPr>
          <p:cNvPr id="2369" name="Shape 2369"/>
          <p:cNvGrpSpPr/>
          <p:nvPr/>
        </p:nvGrpSpPr>
        <p:grpSpPr>
          <a:xfrm>
            <a:off x="7617674" y="169413"/>
            <a:ext cx="954469" cy="954469"/>
            <a:chOff x="6162000" y="2812748"/>
            <a:chExt cx="1350600" cy="1350600"/>
          </a:xfrm>
        </p:grpSpPr>
        <p:pic>
          <p:nvPicPr>
            <p:cNvPr id="2370" name="Shape 23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2371" name="Shape 23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Shape 2377"/>
          <p:cNvSpPr txBox="1"/>
          <p:nvPr>
            <p:ph idx="1" type="body"/>
          </p:nvPr>
        </p:nvSpPr>
        <p:spPr>
          <a:xfrm>
            <a:off x="630250" y="4043620"/>
            <a:ext cx="3868800" cy="24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>
                <a:solidFill>
                  <a:srgbClr val="0000FF"/>
                </a:solidFill>
              </a:rPr>
              <a:t>train_set</a:t>
            </a:r>
            <a:r>
              <a:rPr lang="zh-TW"/>
              <a:t>-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看診者樣本資料集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(含測試集) - data.csv.arff</a:t>
            </a:r>
          </a:p>
        </p:txBody>
      </p:sp>
      <p:sp>
        <p:nvSpPr>
          <p:cNvPr id="2378" name="Shape 2378"/>
          <p:cNvSpPr txBox="1"/>
          <p:nvPr>
            <p:ph idx="2" type="body"/>
          </p:nvPr>
        </p:nvSpPr>
        <p:spPr>
          <a:xfrm>
            <a:off x="4629156" y="4043620"/>
            <a:ext cx="3887700" cy="24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>
                <a:solidFill>
                  <a:srgbClr val="FF0000"/>
                </a:solidFill>
              </a:rPr>
              <a:t>test_set</a:t>
            </a:r>
            <a:r>
              <a:rPr lang="zh-TW">
                <a:solidFill>
                  <a:schemeClr val="dk1"/>
                </a:solidFill>
              </a:rPr>
              <a:t>-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看診者樣本資料集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(含測試集) - data.csv.arff</a:t>
            </a:r>
          </a:p>
        </p:txBody>
      </p:sp>
      <p:sp>
        <p:nvSpPr>
          <p:cNvPr id="2379" name="Shape 23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80" name="Shape 23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兩種資料集的檔名</a:t>
            </a:r>
          </a:p>
        </p:txBody>
      </p:sp>
      <p:sp>
        <p:nvSpPr>
          <p:cNvPr id="2381" name="Shape 238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2" name="Shape 2382"/>
          <p:cNvSpPr/>
          <p:nvPr/>
        </p:nvSpPr>
        <p:spPr>
          <a:xfrm>
            <a:off x="1711450" y="2980863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2383" name="Shape 2383"/>
          <p:cNvGrpSpPr/>
          <p:nvPr/>
        </p:nvGrpSpPr>
        <p:grpSpPr>
          <a:xfrm>
            <a:off x="2087437" y="2142688"/>
            <a:ext cx="954469" cy="954469"/>
            <a:chOff x="6162000" y="2812748"/>
            <a:chExt cx="1350600" cy="1350600"/>
          </a:xfrm>
        </p:grpSpPr>
        <p:pic>
          <p:nvPicPr>
            <p:cNvPr id="2384" name="Shape 23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2385" name="Shape 23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6" name="Shape 2386"/>
          <p:cNvSpPr/>
          <p:nvPr/>
        </p:nvSpPr>
        <p:spPr>
          <a:xfrm>
            <a:off x="5719800" y="2980863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測試集</a:t>
            </a:r>
          </a:p>
        </p:txBody>
      </p:sp>
      <p:grpSp>
        <p:nvGrpSpPr>
          <p:cNvPr id="2387" name="Shape 2387"/>
          <p:cNvGrpSpPr/>
          <p:nvPr/>
        </p:nvGrpSpPr>
        <p:grpSpPr>
          <a:xfrm>
            <a:off x="6095774" y="2142688"/>
            <a:ext cx="954469" cy="954469"/>
            <a:chOff x="6162000" y="2812748"/>
            <a:chExt cx="1350600" cy="1350600"/>
          </a:xfrm>
        </p:grpSpPr>
        <p:pic>
          <p:nvPicPr>
            <p:cNvPr id="2388" name="Shape 23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2389" name="Shape 23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 txBox="1"/>
          <p:nvPr>
            <p:ph idx="1" type="body"/>
          </p:nvPr>
        </p:nvSpPr>
        <p:spPr>
          <a:xfrm>
            <a:off x="533400" y="1791150"/>
            <a:ext cx="4480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 startAt="4"/>
            </a:pPr>
            <a:r>
              <a:rPr lang="zh-TW"/>
              <a:t>Weka開啟</a:t>
            </a:r>
            <a:r>
              <a:rPr lang="zh-TW">
                <a:solidFill>
                  <a:srgbClr val="FF0000"/>
                </a:solidFill>
              </a:rPr>
              <a:t>訓練集 train.arff</a:t>
            </a:r>
          </a:p>
          <a:p>
            <a:pPr indent="-228600" lvl="0" marL="457200" rtl="0">
              <a:spcBef>
                <a:spcPts val="0"/>
              </a:spcBef>
              <a:buAutoNum type="arabicPeriod" startAt="4"/>
            </a:pPr>
            <a:r>
              <a:rPr lang="zh-TW"/>
              <a:t>選擇分類演算法：貝氏網路</a:t>
            </a:r>
          </a:p>
          <a:p>
            <a:pPr indent="-228600" lvl="0" marL="457200" rtl="0">
              <a:spcBef>
                <a:spcPts val="0"/>
              </a:spcBef>
              <a:buAutoNum type="arabicPeriod" startAt="4"/>
            </a:pPr>
            <a:r>
              <a:rPr lang="zh-TW"/>
              <a:t>設定貝氏網路</a:t>
            </a:r>
          </a:p>
          <a:p>
            <a:pPr indent="-228600" lvl="0" marL="457200" rtl="0">
              <a:spcBef>
                <a:spcPts val="0"/>
              </a:spcBef>
              <a:buAutoNum type="arabicPeriod" startAt="4"/>
            </a:pPr>
            <a:r>
              <a:rPr lang="zh-TW"/>
              <a:t>設定條件機率表評估器</a:t>
            </a:r>
            <a:br>
              <a:rPr lang="zh-TW"/>
            </a:br>
            <a:r>
              <a:rPr lang="zh-TW" u="sng"/>
              <a:t>SimpleEstimator -A 0.0</a:t>
            </a:r>
          </a:p>
          <a:p>
            <a:pPr indent="-228600" lvl="0" marL="457200" rtl="0">
              <a:spcBef>
                <a:spcPts val="0"/>
              </a:spcBef>
              <a:buAutoNum type="arabicPeriod" startAt="4"/>
            </a:pPr>
            <a:r>
              <a:rPr lang="zh-TW"/>
              <a:t>設定網路結構搜尋演算法</a:t>
            </a:r>
            <a:br>
              <a:rPr lang="zh-TW"/>
            </a:br>
            <a:r>
              <a:rPr lang="zh-TW" u="sng"/>
              <a:t>FromFile -B 結構檔.xml</a:t>
            </a:r>
          </a:p>
        </p:txBody>
      </p:sp>
      <p:sp>
        <p:nvSpPr>
          <p:cNvPr id="2396" name="Shape 23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97" name="Shape 23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步驟</a:t>
            </a:r>
            <a:r>
              <a:rPr lang="zh-TW"/>
              <a:t>4~11</a:t>
            </a:r>
            <a:r>
              <a:rPr b="0" lang="zh-TW" sz="2400">
                <a:solidFill>
                  <a:schemeClr val="dk1"/>
                </a:solidFill>
              </a:rPr>
              <a:t> (與W14-a類似)</a:t>
            </a:r>
          </a:p>
        </p:txBody>
      </p:sp>
      <p:sp>
        <p:nvSpPr>
          <p:cNvPr id="2398" name="Shape 23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9" name="Shape 2399"/>
          <p:cNvSpPr txBox="1"/>
          <p:nvPr>
            <p:ph idx="2" type="body"/>
          </p:nvPr>
        </p:nvSpPr>
        <p:spPr>
          <a:xfrm>
            <a:off x="5111150" y="1791150"/>
            <a:ext cx="3613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模型評估選項：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交互驗證10疊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開始建立模型：Start</a:t>
            </a:r>
          </a:p>
          <a:p>
            <a:pPr indent="-228600" lvl="0" marL="457200" rtl="0">
              <a:spcBef>
                <a:spcPts val="0"/>
              </a:spcBef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解讀報表：找出信心程度</a:t>
            </a:r>
          </a:p>
        </p:txBody>
      </p:sp>
      <p:pic>
        <p:nvPicPr>
          <p:cNvPr descr="weka logo.png" id="2400" name="Shape 2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Shape 24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交互驗證的結果...</a:t>
            </a:r>
          </a:p>
        </p:txBody>
      </p:sp>
      <p:sp>
        <p:nvSpPr>
          <p:cNvPr id="2407" name="Shape 24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08" name="Shape 24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9" name="Shape 2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100" y="1791150"/>
            <a:ext cx="6755810" cy="50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Shape 2410"/>
          <p:cNvSpPr/>
          <p:nvPr/>
        </p:nvSpPr>
        <p:spPr>
          <a:xfrm>
            <a:off x="3365850" y="4313200"/>
            <a:ext cx="42255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411" name="Shape 2411"/>
          <p:cNvSpPr/>
          <p:nvPr/>
        </p:nvSpPr>
        <p:spPr>
          <a:xfrm>
            <a:off x="4908275" y="3047250"/>
            <a:ext cx="2820900" cy="763500"/>
          </a:xfrm>
          <a:prstGeom prst="wedgeRoundRectCallout">
            <a:avLst>
              <a:gd fmla="val 18792" name="adj1"/>
              <a:gd fmla="val 115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正確率: 50%</a:t>
            </a:r>
          </a:p>
        </p:txBody>
      </p:sp>
      <p:sp>
        <p:nvSpPr>
          <p:cNvPr id="2412" name="Shape 2412"/>
          <p:cNvSpPr/>
          <p:nvPr/>
        </p:nvSpPr>
        <p:spPr>
          <a:xfrm flipH="1" rot="-5400000">
            <a:off x="4872974" y="4972193"/>
            <a:ext cx="10494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2413" name="Shape 2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